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85" r:id="rId2"/>
    <p:sldId id="5148" r:id="rId3"/>
    <p:sldId id="5126" r:id="rId4"/>
    <p:sldId id="5120" r:id="rId5"/>
    <p:sldId id="5122" r:id="rId6"/>
    <p:sldId id="5013" r:id="rId7"/>
    <p:sldId id="5123" r:id="rId8"/>
    <p:sldId id="5135" r:id="rId9"/>
    <p:sldId id="5124" r:id="rId10"/>
    <p:sldId id="5134" r:id="rId11"/>
    <p:sldId id="5133" r:id="rId12"/>
    <p:sldId id="5137" r:id="rId13"/>
    <p:sldId id="5143" r:id="rId14"/>
    <p:sldId id="5142" r:id="rId15"/>
    <p:sldId id="5141" r:id="rId16"/>
    <p:sldId id="5139" r:id="rId17"/>
    <p:sldId id="5144" r:id="rId18"/>
    <p:sldId id="5145" r:id="rId19"/>
    <p:sldId id="5146" r:id="rId20"/>
    <p:sldId id="510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951B81"/>
    <a:srgbClr val="E6007E"/>
    <a:srgbClr val="E7D5EA"/>
    <a:srgbClr val="7B7774"/>
    <a:srgbClr val="006D91"/>
    <a:srgbClr val="D6DDE5"/>
    <a:srgbClr val="1D1D1B"/>
    <a:srgbClr val="BCBCBC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A88C3-2966-4AC2-BF20-49895D5BF8A3}" v="2" dt="2024-05-03T15:24:28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D28D5-1493-4088-B82F-1E9F47F99F68}" type="doc">
      <dgm:prSet loTypeId="urn:microsoft.com/office/officeart/2005/8/layout/gear1" loCatId="process" qsTypeId="urn:microsoft.com/office/officeart/2005/8/quickstyle/simple1" qsCatId="simple" csTypeId="urn:microsoft.com/office/officeart/2005/8/colors/accent0_3" csCatId="mainScheme" phldr="1"/>
      <dgm:spPr/>
    </dgm:pt>
    <dgm:pt modelId="{CC95198A-6152-48D1-A651-FFF15275B060}">
      <dgm:prSet phldrT="[Texte]"/>
      <dgm:spPr>
        <a:solidFill>
          <a:srgbClr val="E6007E"/>
        </a:solidFill>
      </dgm:spPr>
      <dgm:t>
        <a:bodyPr/>
        <a:lstStyle/>
        <a:p>
          <a:r>
            <a:rPr lang="fr-FR" dirty="0" err="1">
              <a:latin typeface="Verdana" panose="020B0604030504040204" pitchFamily="34" charset="0"/>
              <a:ea typeface="Verdana" panose="020B0604030504040204" pitchFamily="34" charset="0"/>
            </a:rPr>
            <a:t>Regulatory </a:t>
          </a:r>
          <a:r>
            <a:rPr lang="fr-FR" dirty="0">
              <a:latin typeface="Verdana" panose="020B0604030504040204" pitchFamily="34" charset="0"/>
              <a:ea typeface="Verdana" panose="020B0604030504040204" pitchFamily="34" charset="0"/>
            </a:rPr>
            <a:t>proposal IA </a:t>
          </a:r>
        </a:p>
      </dgm:t>
    </dgm:pt>
    <dgm:pt modelId="{CCAB0A2E-2B92-47AE-A32B-33CAE4C06482}" type="parTrans" cxnId="{DFC86070-DD6F-4DA6-A0C1-10E8EDC085E4}">
      <dgm:prSet/>
      <dgm:spPr/>
      <dgm:t>
        <a:bodyPr/>
        <a:lstStyle/>
        <a:p>
          <a:endParaRPr lang="fr-FR"/>
        </a:p>
      </dgm:t>
    </dgm:pt>
    <dgm:pt modelId="{C5918F1D-D378-4603-ACF0-91F7A8678B4A}" type="sibTrans" cxnId="{DFC86070-DD6F-4DA6-A0C1-10E8EDC085E4}">
      <dgm:prSet/>
      <dgm:spPr/>
      <dgm:t>
        <a:bodyPr/>
        <a:lstStyle/>
        <a:p>
          <a:endParaRPr lang="fr-FR"/>
        </a:p>
      </dgm:t>
    </dgm:pt>
    <dgm:pt modelId="{95D80A6A-E391-419B-8455-B8930A409DED}">
      <dgm:prSet phldrT="[Texte]"/>
      <dgm:spPr>
        <a:solidFill>
          <a:srgbClr val="006D91"/>
        </a:solidFill>
      </dgm:spPr>
      <dgm:t>
        <a:bodyPr/>
        <a:lstStyle/>
        <a:p>
          <a:r>
            <a:rPr lang="fr-FR" dirty="0">
              <a:latin typeface="Verdana" panose="020B0604030504040204" pitchFamily="34" charset="0"/>
              <a:ea typeface="Verdana" panose="020B0604030504040204" pitchFamily="34" charset="0"/>
            </a:rPr>
            <a:t>Intellectual property</a:t>
          </a:r>
        </a:p>
      </dgm:t>
    </dgm:pt>
    <dgm:pt modelId="{34721224-ADB5-431D-8385-1FCB85933225}" type="parTrans" cxnId="{5C0565F9-6828-414C-995A-DF02EDD3E61D}">
      <dgm:prSet/>
      <dgm:spPr/>
      <dgm:t>
        <a:bodyPr/>
        <a:lstStyle/>
        <a:p>
          <a:endParaRPr lang="fr-FR"/>
        </a:p>
      </dgm:t>
    </dgm:pt>
    <dgm:pt modelId="{345C6649-1956-4C38-889B-F4A313F651ED}" type="sibTrans" cxnId="{5C0565F9-6828-414C-995A-DF02EDD3E61D}">
      <dgm:prSet/>
      <dgm:spPr/>
      <dgm:t>
        <a:bodyPr/>
        <a:lstStyle/>
        <a:p>
          <a:endParaRPr lang="fr-FR"/>
        </a:p>
      </dgm:t>
    </dgm:pt>
    <dgm:pt modelId="{41B19DD4-49ED-4A14-B342-5DEA95280431}">
      <dgm:prSet phldrT="[Texte]"/>
      <dgm:spPr/>
      <dgm:t>
        <a:bodyPr/>
        <a:lstStyle/>
        <a:p>
          <a:r>
            <a:rPr lang="fr-FR" dirty="0">
              <a:latin typeface="Verdana" panose="020B0604030504040204" pitchFamily="34" charset="0"/>
              <a:ea typeface="Verdana" panose="020B0604030504040204" pitchFamily="34" charset="0"/>
            </a:rPr>
            <a:t>GDPR</a:t>
          </a:r>
        </a:p>
      </dgm:t>
    </dgm:pt>
    <dgm:pt modelId="{680A2D46-5E73-4AFA-B8A8-AB7FAA00D4FD}" type="parTrans" cxnId="{A5C33AAC-5E71-41F4-9600-B9938808F3A4}">
      <dgm:prSet/>
      <dgm:spPr/>
      <dgm:t>
        <a:bodyPr/>
        <a:lstStyle/>
        <a:p>
          <a:endParaRPr lang="fr-FR"/>
        </a:p>
      </dgm:t>
    </dgm:pt>
    <dgm:pt modelId="{173E28C9-527D-43B9-A7F0-AB313881D412}" type="sibTrans" cxnId="{A5C33AAC-5E71-41F4-9600-B9938808F3A4}">
      <dgm:prSet/>
      <dgm:spPr/>
      <dgm:t>
        <a:bodyPr/>
        <a:lstStyle/>
        <a:p>
          <a:endParaRPr lang="fr-FR"/>
        </a:p>
      </dgm:t>
    </dgm:pt>
    <dgm:pt modelId="{92D790CF-3DE0-4187-BE23-3789EF08FEA8}" type="pres">
      <dgm:prSet presAssocID="{B16D28D5-1493-4088-B82F-1E9F47F99F6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5A5970C-9DE3-4851-9C64-354320EDEE52}" type="pres">
      <dgm:prSet presAssocID="{CC95198A-6152-48D1-A651-FFF15275B060}" presName="gear1" presStyleLbl="node1" presStyleIdx="0" presStyleCnt="3">
        <dgm:presLayoutVars>
          <dgm:chMax val="1"/>
          <dgm:bulletEnabled val="1"/>
        </dgm:presLayoutVars>
      </dgm:prSet>
      <dgm:spPr/>
    </dgm:pt>
    <dgm:pt modelId="{2D06A6BA-E68F-4D68-9BAC-974E3B7EA5D7}" type="pres">
      <dgm:prSet presAssocID="{CC95198A-6152-48D1-A651-FFF15275B060}" presName="gear1srcNode" presStyleLbl="node1" presStyleIdx="0" presStyleCnt="3"/>
      <dgm:spPr/>
    </dgm:pt>
    <dgm:pt modelId="{2B3E0D82-B2DE-4B36-A01F-68E3DBCBA241}" type="pres">
      <dgm:prSet presAssocID="{CC95198A-6152-48D1-A651-FFF15275B060}" presName="gear1dstNode" presStyleLbl="node1" presStyleIdx="0" presStyleCnt="3"/>
      <dgm:spPr/>
    </dgm:pt>
    <dgm:pt modelId="{32BD81BA-50FF-4DC6-ADC2-DCA6CE3ECFCD}" type="pres">
      <dgm:prSet presAssocID="{95D80A6A-E391-419B-8455-B8930A409DED}" presName="gear2" presStyleLbl="node1" presStyleIdx="1" presStyleCnt="3">
        <dgm:presLayoutVars>
          <dgm:chMax val="1"/>
          <dgm:bulletEnabled val="1"/>
        </dgm:presLayoutVars>
      </dgm:prSet>
      <dgm:spPr/>
    </dgm:pt>
    <dgm:pt modelId="{DCA25BAC-0368-4AFB-AE9E-18C083970073}" type="pres">
      <dgm:prSet presAssocID="{95D80A6A-E391-419B-8455-B8930A409DED}" presName="gear2srcNode" presStyleLbl="node1" presStyleIdx="1" presStyleCnt="3"/>
      <dgm:spPr/>
    </dgm:pt>
    <dgm:pt modelId="{E81B5275-3214-4D22-AEC8-1ED6B06BD670}" type="pres">
      <dgm:prSet presAssocID="{95D80A6A-E391-419B-8455-B8930A409DED}" presName="gear2dstNode" presStyleLbl="node1" presStyleIdx="1" presStyleCnt="3"/>
      <dgm:spPr/>
    </dgm:pt>
    <dgm:pt modelId="{B3626B46-DB25-4F91-91B6-47C99C698345}" type="pres">
      <dgm:prSet presAssocID="{41B19DD4-49ED-4A14-B342-5DEA95280431}" presName="gear3" presStyleLbl="node1" presStyleIdx="2" presStyleCnt="3"/>
      <dgm:spPr/>
    </dgm:pt>
    <dgm:pt modelId="{3BA19D84-1867-46DA-838F-91C31E58BB22}" type="pres">
      <dgm:prSet presAssocID="{41B19DD4-49ED-4A14-B342-5DEA9528043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E378289-39CD-42FB-B169-A1CD1A270588}" type="pres">
      <dgm:prSet presAssocID="{41B19DD4-49ED-4A14-B342-5DEA95280431}" presName="gear3srcNode" presStyleLbl="node1" presStyleIdx="2" presStyleCnt="3"/>
      <dgm:spPr/>
    </dgm:pt>
    <dgm:pt modelId="{1C0A5364-B262-4B58-9415-AF4E42E2F7C0}" type="pres">
      <dgm:prSet presAssocID="{41B19DD4-49ED-4A14-B342-5DEA95280431}" presName="gear3dstNode" presStyleLbl="node1" presStyleIdx="2" presStyleCnt="3"/>
      <dgm:spPr/>
    </dgm:pt>
    <dgm:pt modelId="{78BD3B7F-E500-493C-9599-6C393ADF5EDE}" type="pres">
      <dgm:prSet presAssocID="{C5918F1D-D378-4603-ACF0-91F7A8678B4A}" presName="connector1" presStyleLbl="sibTrans2D1" presStyleIdx="0" presStyleCnt="3"/>
      <dgm:spPr/>
    </dgm:pt>
    <dgm:pt modelId="{C3124D6D-71C6-4B07-BEC3-18F6F1A3733C}" type="pres">
      <dgm:prSet presAssocID="{345C6649-1956-4C38-889B-F4A313F651ED}" presName="connector2" presStyleLbl="sibTrans2D1" presStyleIdx="1" presStyleCnt="3"/>
      <dgm:spPr/>
    </dgm:pt>
    <dgm:pt modelId="{100C66D3-CEBE-44A3-91C2-D321F50B57A8}" type="pres">
      <dgm:prSet presAssocID="{173E28C9-527D-43B9-A7F0-AB313881D412}" presName="connector3" presStyleLbl="sibTrans2D1" presStyleIdx="2" presStyleCnt="3"/>
      <dgm:spPr/>
    </dgm:pt>
  </dgm:ptLst>
  <dgm:cxnLst>
    <dgm:cxn modelId="{E1237F05-BD29-41D8-9A64-E5A83B34725F}" type="presOf" srcId="{95D80A6A-E391-419B-8455-B8930A409DED}" destId="{DCA25BAC-0368-4AFB-AE9E-18C083970073}" srcOrd="1" destOrd="0" presId="urn:microsoft.com/office/officeart/2005/8/layout/gear1"/>
    <dgm:cxn modelId="{9D56F70D-5E4B-48B3-8A1B-74545828BCDF}" type="presOf" srcId="{C5918F1D-D378-4603-ACF0-91F7A8678B4A}" destId="{78BD3B7F-E500-493C-9599-6C393ADF5EDE}" srcOrd="0" destOrd="0" presId="urn:microsoft.com/office/officeart/2005/8/layout/gear1"/>
    <dgm:cxn modelId="{5C571916-0552-4F86-A44A-25AA898723BC}" type="presOf" srcId="{345C6649-1956-4C38-889B-F4A313F651ED}" destId="{C3124D6D-71C6-4B07-BEC3-18F6F1A3733C}" srcOrd="0" destOrd="0" presId="urn:microsoft.com/office/officeart/2005/8/layout/gear1"/>
    <dgm:cxn modelId="{D4DF7E30-093C-4DD3-BD87-DA2D96ACD093}" type="presOf" srcId="{41B19DD4-49ED-4A14-B342-5DEA95280431}" destId="{FE378289-39CD-42FB-B169-A1CD1A270588}" srcOrd="2" destOrd="0" presId="urn:microsoft.com/office/officeart/2005/8/layout/gear1"/>
    <dgm:cxn modelId="{BB8FC76F-C1C6-4C62-B811-76963CAC0D91}" type="presOf" srcId="{173E28C9-527D-43B9-A7F0-AB313881D412}" destId="{100C66D3-CEBE-44A3-91C2-D321F50B57A8}" srcOrd="0" destOrd="0" presId="urn:microsoft.com/office/officeart/2005/8/layout/gear1"/>
    <dgm:cxn modelId="{DFC86070-DD6F-4DA6-A0C1-10E8EDC085E4}" srcId="{B16D28D5-1493-4088-B82F-1E9F47F99F68}" destId="{CC95198A-6152-48D1-A651-FFF15275B060}" srcOrd="0" destOrd="0" parTransId="{CCAB0A2E-2B92-47AE-A32B-33CAE4C06482}" sibTransId="{C5918F1D-D378-4603-ACF0-91F7A8678B4A}"/>
    <dgm:cxn modelId="{B14FCD76-9B4C-4485-A652-5D49D46E3815}" type="presOf" srcId="{CC95198A-6152-48D1-A651-FFF15275B060}" destId="{2B3E0D82-B2DE-4B36-A01F-68E3DBCBA241}" srcOrd="2" destOrd="0" presId="urn:microsoft.com/office/officeart/2005/8/layout/gear1"/>
    <dgm:cxn modelId="{D6E5278A-02A0-4988-97B0-C093C95B15EA}" type="presOf" srcId="{41B19DD4-49ED-4A14-B342-5DEA95280431}" destId="{3BA19D84-1867-46DA-838F-91C31E58BB22}" srcOrd="1" destOrd="0" presId="urn:microsoft.com/office/officeart/2005/8/layout/gear1"/>
    <dgm:cxn modelId="{35A87292-917A-4D85-8756-0F36714A964D}" type="presOf" srcId="{CC95198A-6152-48D1-A651-FFF15275B060}" destId="{2D06A6BA-E68F-4D68-9BAC-974E3B7EA5D7}" srcOrd="1" destOrd="0" presId="urn:microsoft.com/office/officeart/2005/8/layout/gear1"/>
    <dgm:cxn modelId="{3D23ECA1-795E-4F05-86FA-3D533DDC7C27}" type="presOf" srcId="{41B19DD4-49ED-4A14-B342-5DEA95280431}" destId="{1C0A5364-B262-4B58-9415-AF4E42E2F7C0}" srcOrd="3" destOrd="0" presId="urn:microsoft.com/office/officeart/2005/8/layout/gear1"/>
    <dgm:cxn modelId="{D68886A5-E54D-4490-B9BF-67DC6544C1E3}" type="presOf" srcId="{95D80A6A-E391-419B-8455-B8930A409DED}" destId="{E81B5275-3214-4D22-AEC8-1ED6B06BD670}" srcOrd="2" destOrd="0" presId="urn:microsoft.com/office/officeart/2005/8/layout/gear1"/>
    <dgm:cxn modelId="{A5C33AAC-5E71-41F4-9600-B9938808F3A4}" srcId="{B16D28D5-1493-4088-B82F-1E9F47F99F68}" destId="{41B19DD4-49ED-4A14-B342-5DEA95280431}" srcOrd="2" destOrd="0" parTransId="{680A2D46-5E73-4AFA-B8A8-AB7FAA00D4FD}" sibTransId="{173E28C9-527D-43B9-A7F0-AB313881D412}"/>
    <dgm:cxn modelId="{4C09AEAE-96EF-433A-BCAD-4CF6E069C124}" type="presOf" srcId="{CC95198A-6152-48D1-A651-FFF15275B060}" destId="{95A5970C-9DE3-4851-9C64-354320EDEE52}" srcOrd="0" destOrd="0" presId="urn:microsoft.com/office/officeart/2005/8/layout/gear1"/>
    <dgm:cxn modelId="{6FEFB9B5-5992-4A1F-8D36-C3D4A7D215DC}" type="presOf" srcId="{B16D28D5-1493-4088-B82F-1E9F47F99F68}" destId="{92D790CF-3DE0-4187-BE23-3789EF08FEA8}" srcOrd="0" destOrd="0" presId="urn:microsoft.com/office/officeart/2005/8/layout/gear1"/>
    <dgm:cxn modelId="{E4BBDCB6-B805-4FEB-B2D9-740DBD13D970}" type="presOf" srcId="{41B19DD4-49ED-4A14-B342-5DEA95280431}" destId="{B3626B46-DB25-4F91-91B6-47C99C698345}" srcOrd="0" destOrd="0" presId="urn:microsoft.com/office/officeart/2005/8/layout/gear1"/>
    <dgm:cxn modelId="{924D15EB-5DC7-4CE4-BD7F-6BB7C57F71A7}" type="presOf" srcId="{95D80A6A-E391-419B-8455-B8930A409DED}" destId="{32BD81BA-50FF-4DC6-ADC2-DCA6CE3ECFCD}" srcOrd="0" destOrd="0" presId="urn:microsoft.com/office/officeart/2005/8/layout/gear1"/>
    <dgm:cxn modelId="{5C0565F9-6828-414C-995A-DF02EDD3E61D}" srcId="{B16D28D5-1493-4088-B82F-1E9F47F99F68}" destId="{95D80A6A-E391-419B-8455-B8930A409DED}" srcOrd="1" destOrd="0" parTransId="{34721224-ADB5-431D-8385-1FCB85933225}" sibTransId="{345C6649-1956-4C38-889B-F4A313F651ED}"/>
    <dgm:cxn modelId="{7852F6A4-2D97-4E99-86F3-3128F0F158F6}" type="presParOf" srcId="{92D790CF-3DE0-4187-BE23-3789EF08FEA8}" destId="{95A5970C-9DE3-4851-9C64-354320EDEE52}" srcOrd="0" destOrd="0" presId="urn:microsoft.com/office/officeart/2005/8/layout/gear1"/>
    <dgm:cxn modelId="{FA6A214B-D4FB-4A68-BD82-038F25FF5E1F}" type="presParOf" srcId="{92D790CF-3DE0-4187-BE23-3789EF08FEA8}" destId="{2D06A6BA-E68F-4D68-9BAC-974E3B7EA5D7}" srcOrd="1" destOrd="0" presId="urn:microsoft.com/office/officeart/2005/8/layout/gear1"/>
    <dgm:cxn modelId="{C93601A7-0CA5-4FD3-B4F5-C86F5A5FA763}" type="presParOf" srcId="{92D790CF-3DE0-4187-BE23-3789EF08FEA8}" destId="{2B3E0D82-B2DE-4B36-A01F-68E3DBCBA241}" srcOrd="2" destOrd="0" presId="urn:microsoft.com/office/officeart/2005/8/layout/gear1"/>
    <dgm:cxn modelId="{3EBA666F-86B3-4152-9CFA-600172C88013}" type="presParOf" srcId="{92D790CF-3DE0-4187-BE23-3789EF08FEA8}" destId="{32BD81BA-50FF-4DC6-ADC2-DCA6CE3ECFCD}" srcOrd="3" destOrd="0" presId="urn:microsoft.com/office/officeart/2005/8/layout/gear1"/>
    <dgm:cxn modelId="{76A7EC68-BA3C-48B8-8727-406EFA7CD6BF}" type="presParOf" srcId="{92D790CF-3DE0-4187-BE23-3789EF08FEA8}" destId="{DCA25BAC-0368-4AFB-AE9E-18C083970073}" srcOrd="4" destOrd="0" presId="urn:microsoft.com/office/officeart/2005/8/layout/gear1"/>
    <dgm:cxn modelId="{F65DFD85-B172-46FA-A143-1F30127DD934}" type="presParOf" srcId="{92D790CF-3DE0-4187-BE23-3789EF08FEA8}" destId="{E81B5275-3214-4D22-AEC8-1ED6B06BD670}" srcOrd="5" destOrd="0" presId="urn:microsoft.com/office/officeart/2005/8/layout/gear1"/>
    <dgm:cxn modelId="{8862134E-C509-4F76-B3B2-E7B5594B079C}" type="presParOf" srcId="{92D790CF-3DE0-4187-BE23-3789EF08FEA8}" destId="{B3626B46-DB25-4F91-91B6-47C99C698345}" srcOrd="6" destOrd="0" presId="urn:microsoft.com/office/officeart/2005/8/layout/gear1"/>
    <dgm:cxn modelId="{BCAAE347-DFD0-4494-855F-7BF6489B7606}" type="presParOf" srcId="{92D790CF-3DE0-4187-BE23-3789EF08FEA8}" destId="{3BA19D84-1867-46DA-838F-91C31E58BB22}" srcOrd="7" destOrd="0" presId="urn:microsoft.com/office/officeart/2005/8/layout/gear1"/>
    <dgm:cxn modelId="{17318381-0259-41E5-9111-B78691F3FC1B}" type="presParOf" srcId="{92D790CF-3DE0-4187-BE23-3789EF08FEA8}" destId="{FE378289-39CD-42FB-B169-A1CD1A270588}" srcOrd="8" destOrd="0" presId="urn:microsoft.com/office/officeart/2005/8/layout/gear1"/>
    <dgm:cxn modelId="{1F744E00-F6E8-422E-8750-1AE4A3A4C4DA}" type="presParOf" srcId="{92D790CF-3DE0-4187-BE23-3789EF08FEA8}" destId="{1C0A5364-B262-4B58-9415-AF4E42E2F7C0}" srcOrd="9" destOrd="0" presId="urn:microsoft.com/office/officeart/2005/8/layout/gear1"/>
    <dgm:cxn modelId="{5528C825-5D17-410D-B61C-2B6AF3E01310}" type="presParOf" srcId="{92D790CF-3DE0-4187-BE23-3789EF08FEA8}" destId="{78BD3B7F-E500-493C-9599-6C393ADF5EDE}" srcOrd="10" destOrd="0" presId="urn:microsoft.com/office/officeart/2005/8/layout/gear1"/>
    <dgm:cxn modelId="{B0A2FB47-6A2E-4783-B08A-C02FC2C02B53}" type="presParOf" srcId="{92D790CF-3DE0-4187-BE23-3789EF08FEA8}" destId="{C3124D6D-71C6-4B07-BEC3-18F6F1A3733C}" srcOrd="11" destOrd="0" presId="urn:microsoft.com/office/officeart/2005/8/layout/gear1"/>
    <dgm:cxn modelId="{0DF944CE-163A-4564-A41E-E0DDEEDBB99B}" type="presParOf" srcId="{92D790CF-3DE0-4187-BE23-3789EF08FEA8}" destId="{100C66D3-CEBE-44A3-91C2-D321F50B57A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5970C-9DE3-4851-9C64-354320EDEE52}">
      <dsp:nvSpPr>
        <dsp:cNvPr id="0" name=""/>
        <dsp:cNvSpPr/>
      </dsp:nvSpPr>
      <dsp:spPr>
        <a:xfrm>
          <a:off x="3838927" y="2025652"/>
          <a:ext cx="2475797" cy="2475797"/>
        </a:xfrm>
        <a:prstGeom prst="gear9">
          <a:avLst/>
        </a:prstGeom>
        <a:solidFill>
          <a:srgbClr val="E6007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Regulatory </a:t>
          </a:r>
          <a:r>
            <a:rPr lang="fr-FR" sz="1200" kern="1200" dirty="0">
              <a:latin typeface="Verdana" panose="020B0604030504040204" pitchFamily="34" charset="0"/>
              <a:ea typeface="Verdana" panose="020B0604030504040204" pitchFamily="34" charset="0"/>
            </a:rPr>
            <a:t>proposal IA </a:t>
          </a:r>
        </a:p>
      </dsp:txBody>
      <dsp:txXfrm>
        <a:off x="4336672" y="2605596"/>
        <a:ext cx="1480307" cy="1272610"/>
      </dsp:txXfrm>
    </dsp:sp>
    <dsp:sp modelId="{32BD81BA-50FF-4DC6-ADC2-DCA6CE3ECFCD}">
      <dsp:nvSpPr>
        <dsp:cNvPr id="0" name=""/>
        <dsp:cNvSpPr/>
      </dsp:nvSpPr>
      <dsp:spPr>
        <a:xfrm>
          <a:off x="2398463" y="1440464"/>
          <a:ext cx="1800580" cy="1800580"/>
        </a:xfrm>
        <a:prstGeom prst="gear6">
          <a:avLst/>
        </a:prstGeom>
        <a:solidFill>
          <a:srgbClr val="006D9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Verdana" panose="020B0604030504040204" pitchFamily="34" charset="0"/>
              <a:ea typeface="Verdana" panose="020B0604030504040204" pitchFamily="34" charset="0"/>
            </a:rPr>
            <a:t>Intellectual property</a:t>
          </a:r>
        </a:p>
      </dsp:txBody>
      <dsp:txXfrm>
        <a:off x="2851764" y="1896505"/>
        <a:ext cx="893978" cy="888498"/>
      </dsp:txXfrm>
    </dsp:sp>
    <dsp:sp modelId="{B3626B46-DB25-4F91-91B6-47C99C698345}">
      <dsp:nvSpPr>
        <dsp:cNvPr id="0" name=""/>
        <dsp:cNvSpPr/>
      </dsp:nvSpPr>
      <dsp:spPr>
        <a:xfrm rot="20700000">
          <a:off x="3406972" y="198247"/>
          <a:ext cx="1764200" cy="1764200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Verdana" panose="020B0604030504040204" pitchFamily="34" charset="0"/>
              <a:ea typeface="Verdana" panose="020B0604030504040204" pitchFamily="34" charset="0"/>
            </a:rPr>
            <a:t>GDPR</a:t>
          </a:r>
        </a:p>
      </dsp:txBody>
      <dsp:txXfrm rot="-20700000">
        <a:off x="3793913" y="585188"/>
        <a:ext cx="990319" cy="990319"/>
      </dsp:txXfrm>
    </dsp:sp>
    <dsp:sp modelId="{78BD3B7F-E500-493C-9599-6C393ADF5EDE}">
      <dsp:nvSpPr>
        <dsp:cNvPr id="0" name=""/>
        <dsp:cNvSpPr/>
      </dsp:nvSpPr>
      <dsp:spPr>
        <a:xfrm>
          <a:off x="3651937" y="1650133"/>
          <a:ext cx="3169020" cy="3169020"/>
        </a:xfrm>
        <a:prstGeom prst="circularArrow">
          <a:avLst>
            <a:gd name="adj1" fmla="val 4687"/>
            <a:gd name="adj2" fmla="val 299029"/>
            <a:gd name="adj3" fmla="val 2523063"/>
            <a:gd name="adj4" fmla="val 15846497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24D6D-71C6-4B07-BEC3-18F6F1A3733C}">
      <dsp:nvSpPr>
        <dsp:cNvPr id="0" name=""/>
        <dsp:cNvSpPr/>
      </dsp:nvSpPr>
      <dsp:spPr>
        <a:xfrm>
          <a:off x="2079584" y="1040745"/>
          <a:ext cx="2302491" cy="23024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C66D3-CEBE-44A3-91C2-D321F50B57A8}">
      <dsp:nvSpPr>
        <dsp:cNvPr id="0" name=""/>
        <dsp:cNvSpPr/>
      </dsp:nvSpPr>
      <dsp:spPr>
        <a:xfrm>
          <a:off x="2998894" y="-189496"/>
          <a:ext cx="2482549" cy="24825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DFCAC-B360-4FB4-B230-D87D48B66681}" type="datetimeFigureOut">
              <a:rPr lang="fr-FR" smtClean="0"/>
              <a:t>05/06/2024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8677E-CF5D-4271-90E8-D13BDD461A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86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076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52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57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94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160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94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008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561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656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933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11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573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43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79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27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40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558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31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1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8677E-CF5D-4271-90E8-D13BDD461A0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41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14">
            <a:extLst>
              <a:ext uri="{FF2B5EF4-FFF2-40B4-BE49-F238E27FC236}">
                <a16:creationId xmlns:a16="http://schemas.microsoft.com/office/drawing/2014/main" id="{F95FA220-7B15-D251-A134-EB871959D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625" y="0"/>
            <a:ext cx="4962526" cy="6127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5D7AB3-58A1-FB0C-C3A6-D4F80C66F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9266" y="2798764"/>
            <a:ext cx="9715500" cy="222017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6FEE7C-F365-3EA5-3203-8EE79E1A22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9266" y="5106988"/>
            <a:ext cx="9715500" cy="56038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B5C149E-E844-0D7E-3716-9DB9B08E69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17278" y="1674668"/>
            <a:ext cx="1619476" cy="2019582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FCED181-BA1F-E2AE-032C-185629B21AF0}"/>
              </a:ext>
            </a:extLst>
          </p:cNvPr>
          <p:cNvSpPr/>
          <p:nvPr userDrawn="1"/>
        </p:nvSpPr>
        <p:spPr>
          <a:xfrm>
            <a:off x="5774591" y="5898043"/>
            <a:ext cx="704851" cy="45719"/>
          </a:xfrm>
          <a:prstGeom prst="roundRect">
            <a:avLst>
              <a:gd name="adj" fmla="val 50000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3F49ACE2-BCC8-72B3-6029-913BE3A46EF7}"/>
              </a:ext>
            </a:extLst>
          </p:cNvPr>
          <p:cNvSpPr txBox="1">
            <a:spLocks/>
          </p:cNvSpPr>
          <p:nvPr userDrawn="1"/>
        </p:nvSpPr>
        <p:spPr>
          <a:xfrm>
            <a:off x="1269266" y="6380046"/>
            <a:ext cx="9715500" cy="210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>
                <a:solidFill>
                  <a:srgbClr val="474747"/>
                </a:solidFill>
              </a:rPr>
              <a:t>Picx</a:t>
            </a:r>
            <a:r>
              <a:rPr lang="fr-FR" sz="1200" dirty="0">
                <a:solidFill>
                  <a:srgbClr val="474747"/>
                </a:solidFill>
              </a:rPr>
              <a:t> </a:t>
            </a:r>
            <a:r>
              <a:rPr lang="fr-FR" sz="1200" dirty="0" err="1">
                <a:solidFill>
                  <a:srgbClr val="474747"/>
                </a:solidFill>
              </a:rPr>
              <a:t>helps</a:t>
            </a:r>
            <a:r>
              <a:rPr lang="fr-FR" sz="1200" dirty="0">
                <a:solidFill>
                  <a:srgbClr val="474747"/>
                </a:solidFill>
              </a:rPr>
              <a:t> </a:t>
            </a:r>
            <a:r>
              <a:rPr lang="fr-FR" sz="1200" dirty="0" err="1">
                <a:solidFill>
                  <a:srgbClr val="474747"/>
                </a:solidFill>
              </a:rPr>
              <a:t>you</a:t>
            </a:r>
            <a:r>
              <a:rPr lang="fr-FR" sz="1200" dirty="0">
                <a:solidFill>
                  <a:srgbClr val="474747"/>
                </a:solidFill>
              </a:rPr>
              <a:t> </a:t>
            </a:r>
            <a:r>
              <a:rPr lang="fr-FR" sz="1200" dirty="0" err="1">
                <a:solidFill>
                  <a:srgbClr val="474747"/>
                </a:solidFill>
              </a:rPr>
              <a:t>pick</a:t>
            </a:r>
            <a:r>
              <a:rPr lang="fr-FR" sz="1200" dirty="0">
                <a:solidFill>
                  <a:srgbClr val="474747"/>
                </a:solidFill>
              </a:rPr>
              <a:t> and peck </a:t>
            </a:r>
            <a:r>
              <a:rPr lang="fr-FR" sz="1200" dirty="0" err="1">
                <a:solidFill>
                  <a:srgbClr val="474747"/>
                </a:solidFill>
              </a:rPr>
              <a:t>ideas</a:t>
            </a:r>
            <a:endParaRPr lang="fr-FR" sz="1200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8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0270C-0D18-88D5-BCB2-C22918EA1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87787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Ceci est une citation</a:t>
            </a:r>
            <a:br>
              <a:rPr lang="fr-FR" dirty="0"/>
            </a:b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tiunt</a:t>
            </a:r>
            <a:r>
              <a:rPr lang="fr-FR" dirty="0"/>
              <a:t>. </a:t>
            </a:r>
            <a:r>
              <a:rPr lang="fr-FR" dirty="0" err="1"/>
              <a:t>Itae</a:t>
            </a:r>
            <a:br>
              <a:rPr lang="fr-FR" dirty="0"/>
            </a:br>
            <a:r>
              <a:rPr lang="fr-FR" dirty="0" err="1"/>
              <a:t>poreres</a:t>
            </a:r>
            <a:r>
              <a:rPr lang="fr-FR" dirty="0"/>
              <a:t> </a:t>
            </a:r>
            <a:r>
              <a:rPr lang="fr-FR" dirty="0" err="1"/>
              <a:t>escillabore</a:t>
            </a:r>
            <a:br>
              <a:rPr lang="fr-FR" dirty="0"/>
            </a:br>
            <a:r>
              <a:rPr lang="fr-FR" dirty="0" err="1"/>
              <a:t>ium</a:t>
            </a:r>
            <a:r>
              <a:rPr lang="fr-FR" dirty="0"/>
              <a:t> </a:t>
            </a:r>
            <a:r>
              <a:rPr lang="fr-FR" dirty="0" err="1"/>
              <a:t>reiciunt</a:t>
            </a:r>
            <a:r>
              <a:rPr lang="fr-FR" dirty="0"/>
              <a:t>.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E972723F-A7D8-BE7D-8474-E799B6474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6498"/>
            <a:ext cx="3465095" cy="4152923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AA28EAC0-38EA-57D7-2845-F26C5C8CFF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1194" y="1220619"/>
            <a:ext cx="709613" cy="606397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C49446C9-151D-F198-56F2-DEC43F73A3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0719" y="4928467"/>
            <a:ext cx="690563" cy="5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14">
            <a:extLst>
              <a:ext uri="{FF2B5EF4-FFF2-40B4-BE49-F238E27FC236}">
                <a16:creationId xmlns:a16="http://schemas.microsoft.com/office/drawing/2014/main" id="{F95FA220-7B15-D251-A134-EB871959D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625" y="0"/>
            <a:ext cx="4962526" cy="6127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5D7AB3-58A1-FB0C-C3A6-D4F80C66F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9266" y="2798764"/>
            <a:ext cx="9715500" cy="222017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="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Avez-vous des questions?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6FEE7C-F365-3EA5-3203-8EE79E1A22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9266" y="5106988"/>
            <a:ext cx="9715500" cy="56038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patrick.bousso@colibrix.fr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3F49ACE2-BCC8-72B3-6029-913BE3A46EF7}"/>
              </a:ext>
            </a:extLst>
          </p:cNvPr>
          <p:cNvSpPr txBox="1">
            <a:spLocks/>
          </p:cNvSpPr>
          <p:nvPr userDrawn="1"/>
        </p:nvSpPr>
        <p:spPr>
          <a:xfrm>
            <a:off x="1269266" y="6380046"/>
            <a:ext cx="9715500" cy="210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>
                <a:solidFill>
                  <a:srgbClr val="474747"/>
                </a:solidFill>
              </a:rPr>
              <a:t>Picx</a:t>
            </a:r>
            <a:r>
              <a:rPr lang="fr-FR" sz="1200" dirty="0">
                <a:solidFill>
                  <a:srgbClr val="474747"/>
                </a:solidFill>
              </a:rPr>
              <a:t> </a:t>
            </a:r>
            <a:r>
              <a:rPr lang="fr-FR" sz="1200" dirty="0" err="1">
                <a:solidFill>
                  <a:srgbClr val="474747"/>
                </a:solidFill>
              </a:rPr>
              <a:t>helps</a:t>
            </a:r>
            <a:r>
              <a:rPr lang="fr-FR" sz="1200" dirty="0">
                <a:solidFill>
                  <a:srgbClr val="474747"/>
                </a:solidFill>
              </a:rPr>
              <a:t> </a:t>
            </a:r>
            <a:r>
              <a:rPr lang="fr-FR" sz="1200" dirty="0" err="1">
                <a:solidFill>
                  <a:srgbClr val="474747"/>
                </a:solidFill>
              </a:rPr>
              <a:t>you</a:t>
            </a:r>
            <a:r>
              <a:rPr lang="fr-FR" sz="1200" dirty="0">
                <a:solidFill>
                  <a:srgbClr val="474747"/>
                </a:solidFill>
              </a:rPr>
              <a:t> </a:t>
            </a:r>
            <a:r>
              <a:rPr lang="fr-FR" sz="1200" dirty="0" err="1">
                <a:solidFill>
                  <a:srgbClr val="474747"/>
                </a:solidFill>
              </a:rPr>
              <a:t>pick</a:t>
            </a:r>
            <a:r>
              <a:rPr lang="fr-FR" sz="1200" dirty="0">
                <a:solidFill>
                  <a:srgbClr val="474747"/>
                </a:solidFill>
              </a:rPr>
              <a:t> and peck </a:t>
            </a:r>
            <a:r>
              <a:rPr lang="fr-FR" sz="1200" dirty="0" err="1">
                <a:solidFill>
                  <a:srgbClr val="474747"/>
                </a:solidFill>
              </a:rPr>
              <a:t>ideas</a:t>
            </a:r>
            <a:endParaRPr lang="fr-FR" sz="1200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A3C73-9B21-D1BF-F7CA-3F03F5295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48" y="365126"/>
            <a:ext cx="10515600" cy="626392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Ordre du jour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9F1249D-2542-6A07-2E94-516634B60D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5407" y="1531345"/>
            <a:ext cx="9161443" cy="4645618"/>
          </a:xfrm>
        </p:spPr>
        <p:txBody>
          <a:bodyPr>
            <a:noAutofit/>
          </a:bodyPr>
          <a:lstStyle>
            <a:lvl1pPr marL="285750" indent="-2857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Premier titre – 60 minutes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E527179-4D79-A155-A7D9-F2E60156BF52}"/>
              </a:ext>
            </a:extLst>
          </p:cNvPr>
          <p:cNvCxnSpPr>
            <a:cxnSpLocks/>
          </p:cNvCxnSpPr>
          <p:nvPr userDrawn="1"/>
        </p:nvCxnSpPr>
        <p:spPr>
          <a:xfrm>
            <a:off x="473724" y="991513"/>
            <a:ext cx="11259240" cy="0"/>
          </a:xfrm>
          <a:prstGeom prst="line">
            <a:avLst/>
          </a:prstGeom>
          <a:ln w="41275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que 19">
            <a:extLst>
              <a:ext uri="{FF2B5EF4-FFF2-40B4-BE49-F238E27FC236}">
                <a16:creationId xmlns:a16="http://schemas.microsoft.com/office/drawing/2014/main" id="{65860D77-7AE9-06FE-60A9-FF721F0DEF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835" y="6321808"/>
            <a:ext cx="382377" cy="382377"/>
          </a:xfrm>
          <a:prstGeom prst="rect">
            <a:avLst/>
          </a:prstGeom>
        </p:spPr>
      </p:pic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007848B4-6786-18F2-B6F2-A0AA807F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3043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4CB2862F-8FE8-78C5-068D-BD341C3F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74747"/>
                </a:solidFill>
              </a:defRPr>
            </a:lvl1pPr>
          </a:lstStyle>
          <a:p>
            <a:fld id="{87653519-F78B-450E-954D-4AAB37F15D0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A62CB60-71B8-B261-9D2F-5A75A515BA95}"/>
              </a:ext>
            </a:extLst>
          </p:cNvPr>
          <p:cNvCxnSpPr>
            <a:cxnSpLocks/>
          </p:cNvCxnSpPr>
          <p:nvPr userDrawn="1"/>
        </p:nvCxnSpPr>
        <p:spPr>
          <a:xfrm>
            <a:off x="473724" y="6273132"/>
            <a:ext cx="11244552" cy="0"/>
          </a:xfrm>
          <a:prstGeom prst="line">
            <a:avLst/>
          </a:prstGeom>
          <a:ln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2BC6CFC-7D40-6B10-A346-4D20F87E46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3724" y="1531345"/>
            <a:ext cx="1839818" cy="464561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09h30-10h30</a:t>
            </a:r>
          </a:p>
        </p:txBody>
      </p:sp>
    </p:spTree>
    <p:extLst>
      <p:ext uri="{BB962C8B-B14F-4D97-AF65-F5344CB8AC3E}">
        <p14:creationId xmlns:p14="http://schemas.microsoft.com/office/powerpoint/2010/main" val="200126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un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5D05D-7EE3-1319-ADE1-45B5C2C7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82" y="1346665"/>
            <a:ext cx="11375216" cy="4877792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ED95DD9-6E9A-100B-6B4F-4F1EFBBCB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48" y="365126"/>
            <a:ext cx="10405732" cy="626392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Modifiez le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0075A4E-F606-AB7B-0E5C-C515E741341C}"/>
              </a:ext>
            </a:extLst>
          </p:cNvPr>
          <p:cNvCxnSpPr>
            <a:cxnSpLocks/>
          </p:cNvCxnSpPr>
          <p:nvPr userDrawn="1"/>
        </p:nvCxnSpPr>
        <p:spPr>
          <a:xfrm>
            <a:off x="473724" y="991513"/>
            <a:ext cx="11259240" cy="0"/>
          </a:xfrm>
          <a:prstGeom prst="line">
            <a:avLst/>
          </a:prstGeom>
          <a:ln w="41275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que 9">
            <a:extLst>
              <a:ext uri="{FF2B5EF4-FFF2-40B4-BE49-F238E27FC236}">
                <a16:creationId xmlns:a16="http://schemas.microsoft.com/office/drawing/2014/main" id="{C14EEE7C-8639-E79B-A891-BE2F9ECC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835" y="6321808"/>
            <a:ext cx="382377" cy="382377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03ACE4FE-8B38-7A4E-8FA8-58636317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3043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5C398D69-68B2-FE49-423E-C57AA759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74747"/>
                </a:solidFill>
              </a:defRPr>
            </a:lvl1pPr>
          </a:lstStyle>
          <a:p>
            <a:fld id="{87653519-F78B-450E-954D-4AAB37F15D0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80979DA-5814-6AB3-8325-00F10EAFA4F5}"/>
              </a:ext>
            </a:extLst>
          </p:cNvPr>
          <p:cNvCxnSpPr>
            <a:cxnSpLocks/>
          </p:cNvCxnSpPr>
          <p:nvPr userDrawn="1"/>
        </p:nvCxnSpPr>
        <p:spPr>
          <a:xfrm>
            <a:off x="473724" y="6273132"/>
            <a:ext cx="11244552" cy="0"/>
          </a:xfrm>
          <a:prstGeom prst="line">
            <a:avLst/>
          </a:prstGeom>
          <a:ln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7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00ACD-A565-C49C-47E2-F8D14B077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506" y="1396540"/>
            <a:ext cx="5560764" cy="478042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B57206-CD33-8F50-46DC-6BD01454D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6540"/>
            <a:ext cx="5560764" cy="478042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2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4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312F4E2-65B9-114C-E872-2345859E2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48" y="365126"/>
            <a:ext cx="10405732" cy="626392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Modifiez le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C619F56-0249-3DE4-16EE-6E91C124E3FA}"/>
              </a:ext>
            </a:extLst>
          </p:cNvPr>
          <p:cNvCxnSpPr>
            <a:cxnSpLocks/>
          </p:cNvCxnSpPr>
          <p:nvPr userDrawn="1"/>
        </p:nvCxnSpPr>
        <p:spPr>
          <a:xfrm>
            <a:off x="473724" y="991513"/>
            <a:ext cx="11259240" cy="0"/>
          </a:xfrm>
          <a:prstGeom prst="line">
            <a:avLst/>
          </a:prstGeom>
          <a:ln w="41275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que 11">
            <a:extLst>
              <a:ext uri="{FF2B5EF4-FFF2-40B4-BE49-F238E27FC236}">
                <a16:creationId xmlns:a16="http://schemas.microsoft.com/office/drawing/2014/main" id="{FCFD3409-0A52-2A20-664F-D1041D62E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835" y="6321808"/>
            <a:ext cx="382377" cy="382377"/>
          </a:xfrm>
          <a:prstGeom prst="rect">
            <a:avLst/>
          </a:prstGeom>
        </p:spPr>
      </p:pic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DC9CFD57-9133-DF73-1013-E35BE78C2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3043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F546EECF-228F-19A1-41C8-8C21E026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74747"/>
                </a:solidFill>
              </a:defRPr>
            </a:lvl1pPr>
          </a:lstStyle>
          <a:p>
            <a:fld id="{87653519-F78B-450E-954D-4AAB37F15D0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A493FF0-365B-6CBD-B5FA-DA630A2C1E39}"/>
              </a:ext>
            </a:extLst>
          </p:cNvPr>
          <p:cNvCxnSpPr>
            <a:cxnSpLocks/>
          </p:cNvCxnSpPr>
          <p:nvPr userDrawn="1"/>
        </p:nvCxnSpPr>
        <p:spPr>
          <a:xfrm>
            <a:off x="473724" y="6273132"/>
            <a:ext cx="11244552" cy="0"/>
          </a:xfrm>
          <a:prstGeom prst="line">
            <a:avLst/>
          </a:prstGeom>
          <a:ln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3A47651-BF7A-6E91-2DCF-0BC4D8E8FB1D}"/>
              </a:ext>
            </a:extLst>
          </p:cNvPr>
          <p:cNvCxnSpPr>
            <a:cxnSpLocks/>
          </p:cNvCxnSpPr>
          <p:nvPr userDrawn="1"/>
        </p:nvCxnSpPr>
        <p:spPr>
          <a:xfrm>
            <a:off x="6062949" y="1396540"/>
            <a:ext cx="0" cy="4721627"/>
          </a:xfrm>
          <a:prstGeom prst="line">
            <a:avLst/>
          </a:prstGeom>
          <a:ln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81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m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ED95DD9-6E9A-100B-6B4F-4F1EFBBCB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48" y="365126"/>
            <a:ext cx="10405732" cy="626392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Modifiez le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0075A4E-F606-AB7B-0E5C-C515E741341C}"/>
              </a:ext>
            </a:extLst>
          </p:cNvPr>
          <p:cNvCxnSpPr>
            <a:cxnSpLocks/>
          </p:cNvCxnSpPr>
          <p:nvPr userDrawn="1"/>
        </p:nvCxnSpPr>
        <p:spPr>
          <a:xfrm>
            <a:off x="473724" y="991513"/>
            <a:ext cx="11259240" cy="0"/>
          </a:xfrm>
          <a:prstGeom prst="line">
            <a:avLst/>
          </a:prstGeom>
          <a:ln w="41275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que 9">
            <a:extLst>
              <a:ext uri="{FF2B5EF4-FFF2-40B4-BE49-F238E27FC236}">
                <a16:creationId xmlns:a16="http://schemas.microsoft.com/office/drawing/2014/main" id="{C14EEE7C-8639-E79B-A891-BE2F9ECC4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835" y="6321808"/>
            <a:ext cx="382377" cy="382377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03ACE4FE-8B38-7A4E-8FA8-58636317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3043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5C398D69-68B2-FE49-423E-C57AA759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74747"/>
                </a:solidFill>
              </a:defRPr>
            </a:lvl1pPr>
          </a:lstStyle>
          <a:p>
            <a:fld id="{87653519-F78B-450E-954D-4AAB37F15D0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80979DA-5814-6AB3-8325-00F10EAFA4F5}"/>
              </a:ext>
            </a:extLst>
          </p:cNvPr>
          <p:cNvCxnSpPr>
            <a:cxnSpLocks/>
          </p:cNvCxnSpPr>
          <p:nvPr userDrawn="1"/>
        </p:nvCxnSpPr>
        <p:spPr>
          <a:xfrm>
            <a:off x="473724" y="6273132"/>
            <a:ext cx="11244552" cy="0"/>
          </a:xfrm>
          <a:prstGeom prst="line">
            <a:avLst/>
          </a:prstGeom>
          <a:ln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79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82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00ACD-A565-C49C-47E2-F8D14B0770A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081" y="1617901"/>
            <a:ext cx="5452320" cy="198461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Coordination projet</a:t>
            </a:r>
          </a:p>
          <a:p>
            <a:pPr lvl="0"/>
            <a:r>
              <a:rPr lang="fr-FR" dirty="0"/>
              <a:t>Représentants CA APNF et FFT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B57206-CD33-8F50-46DC-6BD01454D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531" y="1617899"/>
            <a:ext cx="5452320" cy="198461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28D2F0-1A17-7D91-2835-BF208B8E339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7081" y="1186637"/>
            <a:ext cx="5452320" cy="431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Titre 1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224500A-BF8D-BB2E-0727-7A66F22F10C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83632" y="1186637"/>
            <a:ext cx="5452320" cy="431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Titre 3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36B101E-02E3-D19F-7D79-B4AA3F4A599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76980" y="4228903"/>
            <a:ext cx="5452320" cy="198461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Coordination projet</a:t>
            </a:r>
          </a:p>
          <a:p>
            <a:pPr lvl="0"/>
            <a:r>
              <a:rPr lang="fr-FR" dirty="0"/>
              <a:t>Représentants CA APNF et FFT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F286DD65-CDC4-9F03-866E-6BA6DCE3EC9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63430" y="4228901"/>
            <a:ext cx="5452320" cy="198461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19E4DCA2-BB46-6976-D5F2-926BC79FD97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76980" y="3797639"/>
            <a:ext cx="5452320" cy="431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D79F96AB-C6C2-DB25-B72D-1DB574F7379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273531" y="3797639"/>
            <a:ext cx="5452320" cy="43125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Titre 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114CB0-7396-C5A9-BB00-4B67F05F7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48" y="365126"/>
            <a:ext cx="10405732" cy="626392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Modifiez le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D273DAF-3FBE-7B13-D891-AF5C74D8E55B}"/>
              </a:ext>
            </a:extLst>
          </p:cNvPr>
          <p:cNvCxnSpPr>
            <a:cxnSpLocks/>
          </p:cNvCxnSpPr>
          <p:nvPr userDrawn="1"/>
        </p:nvCxnSpPr>
        <p:spPr>
          <a:xfrm>
            <a:off x="473724" y="991513"/>
            <a:ext cx="11259240" cy="0"/>
          </a:xfrm>
          <a:prstGeom prst="line">
            <a:avLst/>
          </a:prstGeom>
          <a:ln w="41275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que 18">
            <a:extLst>
              <a:ext uri="{FF2B5EF4-FFF2-40B4-BE49-F238E27FC236}">
                <a16:creationId xmlns:a16="http://schemas.microsoft.com/office/drawing/2014/main" id="{0C17451C-2DF2-BE7B-57A9-A08BCD8605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835" y="6321808"/>
            <a:ext cx="382377" cy="382377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118EDED0-E895-A4FF-B32A-22837D73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3043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A05589A-90BF-81A3-A288-310066DA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74747"/>
                </a:solidFill>
              </a:defRPr>
            </a:lvl1pPr>
          </a:lstStyle>
          <a:p>
            <a:fld id="{87653519-F78B-450E-954D-4AAB37F15D0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F01FF0F-D3FB-8428-91EF-7EC30B8D0989}"/>
              </a:ext>
            </a:extLst>
          </p:cNvPr>
          <p:cNvCxnSpPr>
            <a:cxnSpLocks/>
          </p:cNvCxnSpPr>
          <p:nvPr userDrawn="1"/>
        </p:nvCxnSpPr>
        <p:spPr>
          <a:xfrm>
            <a:off x="473724" y="6273132"/>
            <a:ext cx="11244552" cy="0"/>
          </a:xfrm>
          <a:prstGeom prst="line">
            <a:avLst/>
          </a:prstGeom>
          <a:ln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618A8C5-D726-BF56-2680-8B9A668BD956}"/>
              </a:ext>
            </a:extLst>
          </p:cNvPr>
          <p:cNvCxnSpPr>
            <a:cxnSpLocks/>
          </p:cNvCxnSpPr>
          <p:nvPr userDrawn="1"/>
        </p:nvCxnSpPr>
        <p:spPr>
          <a:xfrm>
            <a:off x="6062949" y="1172089"/>
            <a:ext cx="0" cy="4979329"/>
          </a:xfrm>
          <a:prstGeom prst="line">
            <a:avLst/>
          </a:prstGeom>
          <a:ln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38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C77918B-2642-A93A-769F-AF463702C3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516" y="2397039"/>
            <a:ext cx="4887817" cy="18618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Ceci est une citation</a:t>
            </a:r>
            <a:br>
              <a:rPr lang="fr-FR" dirty="0"/>
            </a:b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tiunt</a:t>
            </a:r>
            <a:r>
              <a:rPr lang="fr-FR" dirty="0"/>
              <a:t>. </a:t>
            </a:r>
            <a:r>
              <a:rPr lang="fr-FR" dirty="0" err="1"/>
              <a:t>Itae</a:t>
            </a:r>
            <a:br>
              <a:rPr lang="fr-FR" dirty="0"/>
            </a:br>
            <a:r>
              <a:rPr lang="fr-FR" dirty="0" err="1"/>
              <a:t>poreres</a:t>
            </a:r>
            <a:r>
              <a:rPr lang="fr-FR" dirty="0"/>
              <a:t> </a:t>
            </a:r>
            <a:r>
              <a:rPr lang="fr-FR" dirty="0" err="1"/>
              <a:t>escillabore</a:t>
            </a:r>
            <a:br>
              <a:rPr lang="fr-FR" dirty="0"/>
            </a:br>
            <a:r>
              <a:rPr lang="fr-FR" dirty="0" err="1"/>
              <a:t>ium</a:t>
            </a:r>
            <a:r>
              <a:rPr lang="fr-FR" dirty="0"/>
              <a:t> </a:t>
            </a:r>
            <a:r>
              <a:rPr lang="fr-FR" dirty="0" err="1"/>
              <a:t>reiciunt</a:t>
            </a:r>
            <a:r>
              <a:rPr lang="fr-FR" dirty="0"/>
              <a:t>.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77B8F8E3-576E-5FB6-E803-43EF3A276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393" y="1169172"/>
            <a:ext cx="709613" cy="606397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6CAC10FF-3237-3543-3D59-7C4D72FDA3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393" y="4601221"/>
            <a:ext cx="690563" cy="5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3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E98D6-5C16-E3EC-73B4-96A6050A7508}"/>
              </a:ext>
            </a:extLst>
          </p:cNvPr>
          <p:cNvSpPr/>
          <p:nvPr userDrawn="1"/>
        </p:nvSpPr>
        <p:spPr>
          <a:xfrm>
            <a:off x="375385" y="375385"/>
            <a:ext cx="11441230" cy="6102417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C77918B-2642-A93A-769F-AF463702C3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93366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rgbClr val="1D1D1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Ceci est une citation</a:t>
            </a:r>
            <a:br>
              <a:rPr lang="fr-FR" dirty="0"/>
            </a:b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tiunt</a:t>
            </a:r>
            <a:r>
              <a:rPr lang="fr-FR" dirty="0"/>
              <a:t>. </a:t>
            </a:r>
            <a:r>
              <a:rPr lang="fr-FR" dirty="0" err="1"/>
              <a:t>Itae</a:t>
            </a:r>
            <a:br>
              <a:rPr lang="fr-FR" dirty="0"/>
            </a:br>
            <a:r>
              <a:rPr lang="fr-FR" dirty="0" err="1"/>
              <a:t>poreres</a:t>
            </a:r>
            <a:r>
              <a:rPr lang="fr-FR" dirty="0"/>
              <a:t> </a:t>
            </a:r>
            <a:r>
              <a:rPr lang="fr-FR" dirty="0" err="1"/>
              <a:t>escillabore</a:t>
            </a:r>
            <a:br>
              <a:rPr lang="fr-FR" dirty="0"/>
            </a:br>
            <a:r>
              <a:rPr lang="fr-FR" dirty="0" err="1"/>
              <a:t>ium</a:t>
            </a:r>
            <a:r>
              <a:rPr lang="fr-FR" dirty="0"/>
              <a:t> </a:t>
            </a:r>
            <a:r>
              <a:rPr lang="fr-FR" dirty="0" err="1"/>
              <a:t>reiciunt</a:t>
            </a:r>
            <a:r>
              <a:rPr lang="fr-FR" dirty="0"/>
              <a:t>.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A64290F6-4161-5D9D-FD22-04B9B38E2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1194" y="1230247"/>
            <a:ext cx="709613" cy="606397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FBD96088-E3A7-CD36-954D-893C6EAEB3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0719" y="4957346"/>
            <a:ext cx="690563" cy="5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132B8A-E4B8-6F16-5113-AB222AEF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6BF9BC-B103-DD55-BB0B-8B09B4710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9F3623-AA42-BF9B-B2DF-3E5E2191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1F9F8-167A-4CE6-9573-8C17AEEB7248}" type="datetime1">
              <a:rPr lang="fr-FR" smtClean="0"/>
              <a:t>05/06/2024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013CBF-FCFF-3A7F-C3C5-8ACBEAEC3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Picx back from SIPNOC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B84C94-7F36-5D72-2752-4A1DC996D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3519-F78B-450E-954D-4AAB37F15D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93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72" r:id="rId5"/>
    <p:sldLayoutId id="2147483674" r:id="rId6"/>
    <p:sldLayoutId id="2147483671" r:id="rId7"/>
    <p:sldLayoutId id="2147483669" r:id="rId8"/>
    <p:sldLayoutId id="2147483670" r:id="rId9"/>
    <p:sldLayoutId id="2147483658" r:id="rId10"/>
    <p:sldLayoutId id="21474836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78.png"/><Relationship Id="rId18" Type="http://schemas.openxmlformats.org/officeDocument/2006/relationships/image" Target="../media/image34.png"/><Relationship Id="rId3" Type="http://schemas.openxmlformats.org/officeDocument/2006/relationships/image" Target="../media/image72.jpeg"/><Relationship Id="rId7" Type="http://schemas.openxmlformats.org/officeDocument/2006/relationships/image" Target="../media/image4.png"/><Relationship Id="rId12" Type="http://schemas.openxmlformats.org/officeDocument/2006/relationships/image" Target="../media/image77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76.png"/><Relationship Id="rId5" Type="http://schemas.openxmlformats.org/officeDocument/2006/relationships/image" Target="../media/image74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33.png"/><Relationship Id="rId4" Type="http://schemas.openxmlformats.org/officeDocument/2006/relationships/image" Target="../media/image73.jpeg"/><Relationship Id="rId9" Type="http://schemas.openxmlformats.org/officeDocument/2006/relationships/image" Target="../media/image17.png"/><Relationship Id="rId1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8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microsoft.com/office/2007/relationships/hdphoto" Target="../media/hdphoto2.wdp"/><Relationship Id="rId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5.svg"/><Relationship Id="rId4" Type="http://schemas.openxmlformats.org/officeDocument/2006/relationships/image" Target="../media/image15.png"/><Relationship Id="rId9" Type="http://schemas.openxmlformats.org/officeDocument/2006/relationships/image" Target="../media/image4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sarah.lenoir@alkeemia-avocat.com" TargetMode="External"/><Relationship Id="rId3" Type="http://schemas.openxmlformats.org/officeDocument/2006/relationships/image" Target="../media/image22.png"/><Relationship Id="rId7" Type="http://schemas.openxmlformats.org/officeDocument/2006/relationships/hyperlink" Target="mailto:patrick.bousso@colibrix.f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.png"/><Relationship Id="rId5" Type="http://schemas.openxmlformats.org/officeDocument/2006/relationships/image" Target="../media/image35.jpe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5.svg"/><Relationship Id="rId4" Type="http://schemas.openxmlformats.org/officeDocument/2006/relationships/image" Target="../media/image34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4.png"/><Relationship Id="rId18" Type="http://schemas.openxmlformats.org/officeDocument/2006/relationships/image" Target="../media/image50.png"/><Relationship Id="rId3" Type="http://schemas.openxmlformats.org/officeDocument/2006/relationships/image" Target="../media/image41.png"/><Relationship Id="rId21" Type="http://schemas.openxmlformats.org/officeDocument/2006/relationships/image" Target="../media/image53.png"/><Relationship Id="rId7" Type="http://schemas.openxmlformats.org/officeDocument/2006/relationships/image" Target="../media/image45.png"/><Relationship Id="rId12" Type="http://schemas.openxmlformats.org/officeDocument/2006/relationships/image" Target="../media/image47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35.jpeg"/><Relationship Id="rId24" Type="http://schemas.openxmlformats.org/officeDocument/2006/relationships/image" Target="../media/image5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23" Type="http://schemas.openxmlformats.org/officeDocument/2006/relationships/image" Target="../media/image55.png"/><Relationship Id="rId10" Type="http://schemas.openxmlformats.org/officeDocument/2006/relationships/image" Target="../media/image36.png"/><Relationship Id="rId19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openxmlformats.org/officeDocument/2006/relationships/image" Target="../media/image17.png"/><Relationship Id="rId14" Type="http://schemas.openxmlformats.org/officeDocument/2006/relationships/image" Target="../media/image33.png"/><Relationship Id="rId22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2.png"/><Relationship Id="rId26" Type="http://schemas.openxmlformats.org/officeDocument/2006/relationships/image" Target="../media/image17.png"/><Relationship Id="rId3" Type="http://schemas.openxmlformats.org/officeDocument/2006/relationships/image" Target="../media/image57.png"/><Relationship Id="rId21" Type="http://schemas.openxmlformats.org/officeDocument/2006/relationships/image" Target="../media/image26.png"/><Relationship Id="rId34" Type="http://schemas.openxmlformats.org/officeDocument/2006/relationships/image" Target="../media/image65.png"/><Relationship Id="rId7" Type="http://schemas.openxmlformats.org/officeDocument/2006/relationships/image" Target="../media/image46.png"/><Relationship Id="rId12" Type="http://schemas.openxmlformats.org/officeDocument/2006/relationships/image" Target="../media/image58.png"/><Relationship Id="rId17" Type="http://schemas.openxmlformats.org/officeDocument/2006/relationships/image" Target="../media/image61.png"/><Relationship Id="rId25" Type="http://schemas.openxmlformats.org/officeDocument/2006/relationships/image" Target="../media/image45.png"/><Relationship Id="rId3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35.jpeg"/><Relationship Id="rId24" Type="http://schemas.openxmlformats.org/officeDocument/2006/relationships/image" Target="../media/image44.png"/><Relationship Id="rId32" Type="http://schemas.openxmlformats.org/officeDocument/2006/relationships/image" Target="../media/image53.png"/><Relationship Id="rId5" Type="http://schemas.openxmlformats.org/officeDocument/2006/relationships/image" Target="../media/image54.png"/><Relationship Id="rId15" Type="http://schemas.openxmlformats.org/officeDocument/2006/relationships/image" Target="../media/image33.png"/><Relationship Id="rId23" Type="http://schemas.openxmlformats.org/officeDocument/2006/relationships/image" Target="../media/image43.png"/><Relationship Id="rId28" Type="http://schemas.openxmlformats.org/officeDocument/2006/relationships/image" Target="../media/image24.png"/><Relationship Id="rId10" Type="http://schemas.openxmlformats.org/officeDocument/2006/relationships/image" Target="../media/image36.png"/><Relationship Id="rId19" Type="http://schemas.openxmlformats.org/officeDocument/2006/relationships/image" Target="../media/image63.png"/><Relationship Id="rId31" Type="http://schemas.openxmlformats.org/officeDocument/2006/relationships/image" Target="../media/image52.png"/><Relationship Id="rId4" Type="http://schemas.openxmlformats.org/officeDocument/2006/relationships/image" Target="../media/image55.png"/><Relationship Id="rId9" Type="http://schemas.openxmlformats.org/officeDocument/2006/relationships/image" Target="../media/image14.png"/><Relationship Id="rId14" Type="http://schemas.openxmlformats.org/officeDocument/2006/relationships/image" Target="../media/image34.png"/><Relationship Id="rId22" Type="http://schemas.openxmlformats.org/officeDocument/2006/relationships/image" Target="../media/image41.png"/><Relationship Id="rId27" Type="http://schemas.openxmlformats.org/officeDocument/2006/relationships/image" Target="../media/image47.png"/><Relationship Id="rId30" Type="http://schemas.openxmlformats.org/officeDocument/2006/relationships/image" Target="../media/image51.png"/><Relationship Id="rId8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5.svg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7F4D7-D3A9-BE63-64A7-36A1918FC2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GAI Initiatives in France </a:t>
            </a:r>
            <a:br>
              <a:rPr lang="en-US" dirty="0"/>
            </a:br>
            <a:r>
              <a:rPr lang="en-US" dirty="0"/>
              <a:t>and Related EU Regulatory Policies</a:t>
            </a:r>
            <a:endParaRPr lang="fr-FR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097F90-F001-B0D7-5B62-FDB1C150F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Insights into the GAI approach of French telcos and into the European AI Act</a:t>
            </a:r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489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Library Icon Vector Art, Icons, and Graphics for Free Download">
            <a:extLst>
              <a:ext uri="{FF2B5EF4-FFF2-40B4-BE49-F238E27FC236}">
                <a16:creationId xmlns:a16="http://schemas.microsoft.com/office/drawing/2014/main" id="{5AAD1708-4770-1408-6E5E-DE97FE91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10" y="1347268"/>
            <a:ext cx="925072" cy="92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User Icon&quot; Images – Parcourir 9,032 le catalogue de photos ...">
            <a:extLst>
              <a:ext uri="{FF2B5EF4-FFF2-40B4-BE49-F238E27FC236}">
                <a16:creationId xmlns:a16="http://schemas.microsoft.com/office/drawing/2014/main" id="{CE5188B4-DAD1-C7FD-6D7F-17CE73B0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35" y="2383672"/>
            <a:ext cx="424471" cy="4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8BE373-01C8-9892-1B73-A55C3FFCF8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7081" y="1066891"/>
            <a:ext cx="5452320" cy="43125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Prompt engineering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3015D2BE-8231-EFDB-7DDA-1BF5EDAD9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803" y="1468293"/>
            <a:ext cx="675499" cy="555706"/>
          </a:xfrm>
          <a:prstGeom prst="rect">
            <a:avLst/>
          </a:prstGeom>
        </p:spPr>
      </p:pic>
      <p:pic>
        <p:nvPicPr>
          <p:cNvPr id="40" name="Picture 6" descr="Chatbot Icon Images – Parcourir 72,992 le catalogue de ...">
            <a:extLst>
              <a:ext uri="{FF2B5EF4-FFF2-40B4-BE49-F238E27FC236}">
                <a16:creationId xmlns:a16="http://schemas.microsoft.com/office/drawing/2014/main" id="{66EF49FF-90DF-C0C2-4083-625E5C21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19" y="1461084"/>
            <a:ext cx="675498" cy="5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ser Icon&quot; Images – Parcourir 9,032 le catalogue de photos ...">
            <a:extLst>
              <a:ext uri="{FF2B5EF4-FFF2-40B4-BE49-F238E27FC236}">
                <a16:creationId xmlns:a16="http://schemas.microsoft.com/office/drawing/2014/main" id="{B8445AAF-51A8-7670-95AE-497109EE2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19" y="1523703"/>
            <a:ext cx="424471" cy="4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CC415B2C-6B95-49E4-1DE1-7DA3149E4AB7}"/>
              </a:ext>
            </a:extLst>
          </p:cNvPr>
          <p:cNvCxnSpPr/>
          <p:nvPr/>
        </p:nvCxnSpPr>
        <p:spPr>
          <a:xfrm flipH="1">
            <a:off x="1880030" y="1732461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D8B60C39-6BF9-C723-18CE-12550E53FDA5}"/>
              </a:ext>
            </a:extLst>
          </p:cNvPr>
          <p:cNvCxnSpPr/>
          <p:nvPr/>
        </p:nvCxnSpPr>
        <p:spPr>
          <a:xfrm flipH="1">
            <a:off x="1890917" y="1806430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space réservé du contenu 1">
            <a:extLst>
              <a:ext uri="{FF2B5EF4-FFF2-40B4-BE49-F238E27FC236}">
                <a16:creationId xmlns:a16="http://schemas.microsoft.com/office/drawing/2014/main" id="{50A9A7B8-A75E-0235-6074-479A19A579F8}"/>
              </a:ext>
            </a:extLst>
          </p:cNvPr>
          <p:cNvSpPr txBox="1">
            <a:spLocks/>
          </p:cNvSpPr>
          <p:nvPr/>
        </p:nvSpPr>
        <p:spPr>
          <a:xfrm>
            <a:off x="4215451" y="1672916"/>
            <a:ext cx="1343601" cy="43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dirty="0"/>
              <a:t>Marketing, Sales</a:t>
            </a:r>
            <a:br>
              <a:rPr lang="fr-FR" sz="1000" dirty="0"/>
            </a:br>
            <a:r>
              <a:rPr lang="fr-FR" sz="1000" dirty="0"/>
              <a:t>HR, Finance, ...</a:t>
            </a:r>
            <a:endParaRPr lang="fr-FR" sz="1000" dirty="0">
              <a:solidFill>
                <a:srgbClr val="951B81"/>
              </a:solidFill>
            </a:endParaRPr>
          </a:p>
        </p:txBody>
      </p:sp>
      <p:pic>
        <p:nvPicPr>
          <p:cNvPr id="45" name="Picture 6" descr="Chatbot Icon Images – Parcourir 72,992 le catalogue de ...">
            <a:extLst>
              <a:ext uri="{FF2B5EF4-FFF2-40B4-BE49-F238E27FC236}">
                <a16:creationId xmlns:a16="http://schemas.microsoft.com/office/drawing/2014/main" id="{75A80109-E4F2-66EF-B77C-1EA50C6C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35" y="2299281"/>
            <a:ext cx="675498" cy="5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58300633-B663-6FCD-8897-A57C2F9F0C1D}"/>
              </a:ext>
            </a:extLst>
          </p:cNvPr>
          <p:cNvCxnSpPr/>
          <p:nvPr/>
        </p:nvCxnSpPr>
        <p:spPr>
          <a:xfrm flipH="1">
            <a:off x="1899080" y="2385603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6A6AFC1-0C24-01D6-AE00-17F54E45BAED}"/>
              </a:ext>
            </a:extLst>
          </p:cNvPr>
          <p:cNvCxnSpPr/>
          <p:nvPr/>
        </p:nvCxnSpPr>
        <p:spPr>
          <a:xfrm flipH="1">
            <a:off x="1909967" y="2448686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9C45DC64-9E80-B1F7-0065-A15438511C55}"/>
              </a:ext>
            </a:extLst>
          </p:cNvPr>
          <p:cNvCxnSpPr/>
          <p:nvPr/>
        </p:nvCxnSpPr>
        <p:spPr>
          <a:xfrm flipH="1">
            <a:off x="1912684" y="2570661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EF28A1A5-5EB6-6370-675E-7080EEBE8CB9}"/>
              </a:ext>
            </a:extLst>
          </p:cNvPr>
          <p:cNvCxnSpPr/>
          <p:nvPr/>
        </p:nvCxnSpPr>
        <p:spPr>
          <a:xfrm flipH="1">
            <a:off x="1923571" y="2644630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3667441-9528-5428-0D35-A89353ABD919}"/>
              </a:ext>
            </a:extLst>
          </p:cNvPr>
          <p:cNvCxnSpPr/>
          <p:nvPr/>
        </p:nvCxnSpPr>
        <p:spPr>
          <a:xfrm flipH="1">
            <a:off x="1890913" y="2744833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3D74E04C-1E9E-8A98-1A97-724C22812D4E}"/>
              </a:ext>
            </a:extLst>
          </p:cNvPr>
          <p:cNvCxnSpPr/>
          <p:nvPr/>
        </p:nvCxnSpPr>
        <p:spPr>
          <a:xfrm flipH="1">
            <a:off x="1901800" y="2818802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>
            <a:extLst>
              <a:ext uri="{FF2B5EF4-FFF2-40B4-BE49-F238E27FC236}">
                <a16:creationId xmlns:a16="http://schemas.microsoft.com/office/drawing/2014/main" id="{FF520F5E-692D-6A61-031E-27D0F22B3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5962" y="3312646"/>
            <a:ext cx="693937" cy="306934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F51A379-BACB-4019-D2C3-427F466DFE33}"/>
              </a:ext>
            </a:extLst>
          </p:cNvPr>
          <p:cNvCxnSpPr/>
          <p:nvPr/>
        </p:nvCxnSpPr>
        <p:spPr>
          <a:xfrm>
            <a:off x="387081" y="3581399"/>
            <a:ext cx="11328669" cy="0"/>
          </a:xfrm>
          <a:prstGeom prst="line">
            <a:avLst/>
          </a:prstGeom>
          <a:ln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84274F2-D1CD-445C-6017-0D128A3CA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081" y="3002237"/>
            <a:ext cx="5696528" cy="600280"/>
          </a:xfrm>
        </p:spPr>
        <p:txBody>
          <a:bodyPr>
            <a:normAutofit/>
          </a:bodyPr>
          <a:lstStyle/>
          <a:p>
            <a:r>
              <a:rPr lang="fr-FR" sz="1600" dirty="0" err="1">
                <a:solidFill>
                  <a:srgbClr val="951B81"/>
                </a:solidFill>
              </a:rPr>
              <a:t>Searching</a:t>
            </a:r>
            <a:r>
              <a:rPr lang="fr-FR" sz="1600" dirty="0">
                <a:solidFill>
                  <a:srgbClr val="951B81"/>
                </a:solidFill>
              </a:rPr>
              <a:t> </a:t>
            </a:r>
            <a:r>
              <a:rPr lang="fr-FR" sz="1600" dirty="0" err="1">
                <a:solidFill>
                  <a:srgbClr val="951B81"/>
                </a:solidFill>
              </a:rPr>
              <a:t>general</a:t>
            </a:r>
            <a:r>
              <a:rPr lang="fr-FR" sz="1600" dirty="0">
                <a:solidFill>
                  <a:srgbClr val="951B81"/>
                </a:solidFill>
              </a:rPr>
              <a:t> information, </a:t>
            </a:r>
            <a:r>
              <a:rPr lang="fr-FR" sz="1600" dirty="0" err="1">
                <a:solidFill>
                  <a:srgbClr val="951B81"/>
                </a:solidFill>
              </a:rPr>
              <a:t>writing</a:t>
            </a:r>
            <a:r>
              <a:rPr lang="fr-FR" sz="1600" dirty="0">
                <a:solidFill>
                  <a:srgbClr val="951B81"/>
                </a:solidFill>
              </a:rPr>
              <a:t> content, software engineering, ...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DD63475-7445-B4ED-F55A-3277484BE55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83632" y="1066891"/>
            <a:ext cx="5452320" cy="431258"/>
          </a:xfrm>
        </p:spPr>
        <p:txBody>
          <a:bodyPr>
            <a:normAutofit/>
          </a:bodyPr>
          <a:lstStyle/>
          <a:p>
            <a:pPr algn="ctr"/>
            <a:r>
              <a:rPr lang="fr-FR" sz="1800" dirty="0" err="1"/>
              <a:t>Retrieval</a:t>
            </a:r>
            <a:r>
              <a:rPr lang="fr-FR" sz="1800" dirty="0"/>
              <a:t> </a:t>
            </a:r>
            <a:r>
              <a:rPr lang="fr-FR" sz="1800" dirty="0" err="1"/>
              <a:t>Augmented</a:t>
            </a:r>
            <a:r>
              <a:rPr lang="fr-FR" sz="1800" dirty="0"/>
              <a:t> </a:t>
            </a:r>
            <a:r>
              <a:rPr lang="fr-FR" sz="1800" dirty="0" err="1"/>
              <a:t>Generation</a:t>
            </a:r>
            <a:r>
              <a:rPr lang="fr-FR" sz="1800" dirty="0"/>
              <a:t> (RAG)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FDF33C-1CD6-CB42-AF9D-794C8853FF7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55266" y="5711198"/>
            <a:ext cx="5551591" cy="560923"/>
          </a:xfrm>
        </p:spPr>
        <p:txBody>
          <a:bodyPr>
            <a:normAutofit fontScale="85000" lnSpcReduction="20000"/>
          </a:bodyPr>
          <a:lstStyle/>
          <a:p>
            <a:r>
              <a:rPr lang="fr-FR" sz="1600" dirty="0">
                <a:solidFill>
                  <a:srgbClr val="951B81"/>
                </a:solidFill>
              </a:rPr>
              <a:t>Workflow </a:t>
            </a:r>
            <a:r>
              <a:rPr lang="fr-FR" sz="1600" dirty="0" err="1">
                <a:solidFill>
                  <a:srgbClr val="951B81"/>
                </a:solidFill>
              </a:rPr>
              <a:t>with</a:t>
            </a:r>
            <a:r>
              <a:rPr lang="fr-FR" sz="1600" dirty="0">
                <a:solidFill>
                  <a:srgbClr val="951B81"/>
                </a:solidFill>
              </a:rPr>
              <a:t> </a:t>
            </a:r>
            <a:r>
              <a:rPr lang="fr-FR" sz="1600" dirty="0" err="1">
                <a:solidFill>
                  <a:srgbClr val="951B81"/>
                </a:solidFill>
              </a:rPr>
              <a:t>tasks</a:t>
            </a:r>
            <a:r>
              <a:rPr lang="fr-FR" sz="1600" dirty="0">
                <a:solidFill>
                  <a:srgbClr val="951B81"/>
                </a:solidFill>
              </a:rPr>
              <a:t> </a:t>
            </a:r>
            <a:r>
              <a:rPr lang="fr-FR" sz="1600" dirty="0" err="1">
                <a:solidFill>
                  <a:srgbClr val="951B81"/>
                </a:solidFill>
              </a:rPr>
              <a:t>processed</a:t>
            </a:r>
            <a:r>
              <a:rPr lang="fr-FR" sz="1600" dirty="0">
                <a:solidFill>
                  <a:srgbClr val="951B81"/>
                </a:solidFill>
              </a:rPr>
              <a:t> by </a:t>
            </a:r>
            <a:r>
              <a:rPr lang="fr-FR" sz="1600" dirty="0" err="1">
                <a:solidFill>
                  <a:srgbClr val="951B81"/>
                </a:solidFill>
              </a:rPr>
              <a:t>specialized</a:t>
            </a:r>
            <a:r>
              <a:rPr lang="fr-FR" sz="1600" dirty="0">
                <a:solidFill>
                  <a:srgbClr val="951B81"/>
                </a:solidFill>
              </a:rPr>
              <a:t> GAI</a:t>
            </a:r>
          </a:p>
          <a:p>
            <a:r>
              <a:rPr lang="fr-FR" sz="1600" dirty="0" err="1">
                <a:solidFill>
                  <a:srgbClr val="951B81"/>
                </a:solidFill>
              </a:rPr>
              <a:t>Searching</a:t>
            </a:r>
            <a:r>
              <a:rPr lang="fr-FR" sz="1600" dirty="0">
                <a:solidFill>
                  <a:srgbClr val="951B81"/>
                </a:solidFill>
              </a:rPr>
              <a:t> information </a:t>
            </a:r>
            <a:r>
              <a:rPr lang="fr-FR" sz="1600" dirty="0" err="1">
                <a:solidFill>
                  <a:srgbClr val="951B81"/>
                </a:solidFill>
              </a:rPr>
              <a:t>providing</a:t>
            </a:r>
            <a:r>
              <a:rPr lang="fr-FR" sz="1600" dirty="0">
                <a:solidFill>
                  <a:srgbClr val="951B81"/>
                </a:solidFill>
              </a:rPr>
              <a:t> </a:t>
            </a:r>
            <a:r>
              <a:rPr lang="fr-FR" sz="1600" dirty="0" err="1">
                <a:solidFill>
                  <a:srgbClr val="951B81"/>
                </a:solidFill>
              </a:rPr>
              <a:t>references</a:t>
            </a:r>
            <a:endParaRPr lang="fr-FR" sz="1600" dirty="0">
              <a:solidFill>
                <a:srgbClr val="951B81"/>
              </a:solidFill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2BA0180-A5DF-7143-9D41-6BB6604645EA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76980" y="3677893"/>
            <a:ext cx="5452320" cy="431258"/>
          </a:xfrm>
        </p:spPr>
        <p:txBody>
          <a:bodyPr/>
          <a:lstStyle/>
          <a:p>
            <a:pPr algn="ctr"/>
            <a:r>
              <a:rPr lang="fr-FR" dirty="0"/>
              <a:t>Fine </a:t>
            </a:r>
            <a:r>
              <a:rPr lang="fr-FR" dirty="0" err="1"/>
              <a:t>tuned</a:t>
            </a:r>
            <a:r>
              <a:rPr lang="fr-FR" dirty="0"/>
              <a:t> model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3EB8AEA-0C05-0A8A-A9C9-ED8BB3731E34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73531" y="3677893"/>
            <a:ext cx="5452320" cy="43125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Agent </a:t>
            </a:r>
            <a:r>
              <a:rPr lang="fr-FR" dirty="0" err="1"/>
              <a:t>controled</a:t>
            </a:r>
            <a:r>
              <a:rPr lang="fr-FR" dirty="0"/>
              <a:t> by workflow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B90BC490-8B56-15E0-5E9E-BE56C4B3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are the </a:t>
            </a:r>
            <a:r>
              <a:rPr lang="fr-FR" dirty="0" err="1"/>
              <a:t>ways</a:t>
            </a:r>
            <a:r>
              <a:rPr lang="fr-FR" dirty="0"/>
              <a:t> to use a </a:t>
            </a:r>
            <a:r>
              <a:rPr lang="fr-FR" dirty="0" err="1"/>
              <a:t>text-based</a:t>
            </a:r>
            <a:r>
              <a:rPr lang="fr-FR" dirty="0"/>
              <a:t> GAI? </a:t>
            </a:r>
            <a:endParaRPr lang="fr-FR" dirty="0">
              <a:solidFill>
                <a:srgbClr val="951B81"/>
              </a:solidFill>
            </a:endParaRP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3491BB76-BE3C-486D-F5DA-C3C66FBF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Picx helps you pick and peck ideas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CE17B1F0-C475-D04B-B325-C57030DA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3519-F78B-450E-954D-4AAB37F15D0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50EFA6-5BF2-82FA-C8B5-B3E1E4E38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043" y="2935562"/>
            <a:ext cx="5809613" cy="6852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951B81"/>
                </a:solidFill>
                <a:sym typeface="Wingdings" panose="05000000000000000000" pitchFamily="2" charset="2"/>
              </a:rPr>
              <a:t>Incident experience feedback repository</a:t>
            </a:r>
            <a:endParaRPr lang="fr-FR" sz="16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fr-FR" sz="1600" dirty="0" err="1">
                <a:solidFill>
                  <a:srgbClr val="951B81"/>
                </a:solidFill>
                <a:sym typeface="Wingdings" panose="05000000000000000000" pitchFamily="2" charset="2"/>
              </a:rPr>
              <a:t>Your</a:t>
            </a:r>
            <a:r>
              <a:rPr lang="fr-FR" sz="1600" dirty="0">
                <a:solidFill>
                  <a:srgbClr val="951B81"/>
                </a:solidFill>
                <a:sym typeface="Wingdings" panose="05000000000000000000" pitchFamily="2" charset="2"/>
              </a:rPr>
              <a:t> « second </a:t>
            </a:r>
            <a:r>
              <a:rPr lang="fr-FR" sz="1600" dirty="0" err="1">
                <a:solidFill>
                  <a:srgbClr val="951B81"/>
                </a:solidFill>
                <a:sym typeface="Wingdings" panose="05000000000000000000" pitchFamily="2" charset="2"/>
              </a:rPr>
              <a:t>brain</a:t>
            </a:r>
            <a:r>
              <a:rPr lang="fr-FR" sz="1600" dirty="0">
                <a:solidFill>
                  <a:srgbClr val="951B81"/>
                </a:solidFill>
                <a:sym typeface="Wingdings" panose="05000000000000000000" pitchFamily="2" charset="2"/>
              </a:rPr>
              <a:t> »</a:t>
            </a:r>
            <a:endParaRPr lang="en-US" sz="1600" dirty="0">
              <a:solidFill>
                <a:srgbClr val="951B81"/>
              </a:solidFill>
              <a:sym typeface="Wingdings" panose="05000000000000000000" pitchFamily="2" charset="2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093B72C-7910-C0F6-4611-6DB6242697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4587" y="3377554"/>
            <a:ext cx="958366" cy="1725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1773BAD-57CE-B92C-8771-D7128189FD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4290" y="5953961"/>
            <a:ext cx="1063367" cy="282866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FAAA2355-9191-646C-B7F4-CF52AD6BD0C1}"/>
              </a:ext>
            </a:extLst>
          </p:cNvPr>
          <p:cNvSpPr/>
          <p:nvPr/>
        </p:nvSpPr>
        <p:spPr>
          <a:xfrm>
            <a:off x="5767398" y="1242288"/>
            <a:ext cx="581033" cy="605526"/>
          </a:xfrm>
          <a:prstGeom prst="ellipse">
            <a:avLst/>
          </a:prstGeom>
          <a:solidFill>
            <a:srgbClr val="E7D5EA"/>
          </a:solidFill>
          <a:ln w="22225"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C5EAB2A-C344-4ACD-39B6-64B98D6BAD50}"/>
              </a:ext>
            </a:extLst>
          </p:cNvPr>
          <p:cNvCxnSpPr>
            <a:cxnSpLocks/>
          </p:cNvCxnSpPr>
          <p:nvPr/>
        </p:nvCxnSpPr>
        <p:spPr>
          <a:xfrm flipH="1">
            <a:off x="6065188" y="1231627"/>
            <a:ext cx="1" cy="645895"/>
          </a:xfrm>
          <a:prstGeom prst="line">
            <a:avLst/>
          </a:prstGeom>
          <a:ln w="22225">
            <a:solidFill>
              <a:srgbClr val="951B8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A94CF4B-4DFC-EDDD-DF82-478B1AF1DA19}"/>
              </a:ext>
            </a:extLst>
          </p:cNvPr>
          <p:cNvCxnSpPr>
            <a:cxnSpLocks/>
          </p:cNvCxnSpPr>
          <p:nvPr/>
        </p:nvCxnSpPr>
        <p:spPr>
          <a:xfrm>
            <a:off x="5756694" y="1558062"/>
            <a:ext cx="616988" cy="0"/>
          </a:xfrm>
          <a:prstGeom prst="line">
            <a:avLst/>
          </a:prstGeom>
          <a:ln w="22225">
            <a:solidFill>
              <a:srgbClr val="951B8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6DDCDF06-EF63-F444-9D54-9B188B11236F}"/>
              </a:ext>
            </a:extLst>
          </p:cNvPr>
          <p:cNvSpPr/>
          <p:nvPr/>
        </p:nvSpPr>
        <p:spPr>
          <a:xfrm>
            <a:off x="5780882" y="3662939"/>
            <a:ext cx="581033" cy="605526"/>
          </a:xfrm>
          <a:prstGeom prst="ellipse">
            <a:avLst/>
          </a:prstGeom>
          <a:solidFill>
            <a:srgbClr val="E7D5EA"/>
          </a:solidFill>
          <a:ln w="22225"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BC5899DE-E0CB-DC19-FBD4-263B75348436}"/>
              </a:ext>
            </a:extLst>
          </p:cNvPr>
          <p:cNvCxnSpPr>
            <a:cxnSpLocks/>
          </p:cNvCxnSpPr>
          <p:nvPr/>
        </p:nvCxnSpPr>
        <p:spPr>
          <a:xfrm flipH="1">
            <a:off x="6078672" y="3652278"/>
            <a:ext cx="1" cy="645895"/>
          </a:xfrm>
          <a:prstGeom prst="line">
            <a:avLst/>
          </a:prstGeom>
          <a:ln w="22225">
            <a:solidFill>
              <a:srgbClr val="951B8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BE528DE-7249-5850-76F1-E1F84414F713}"/>
              </a:ext>
            </a:extLst>
          </p:cNvPr>
          <p:cNvCxnSpPr>
            <a:cxnSpLocks/>
          </p:cNvCxnSpPr>
          <p:nvPr/>
        </p:nvCxnSpPr>
        <p:spPr>
          <a:xfrm>
            <a:off x="5770178" y="3978713"/>
            <a:ext cx="616988" cy="0"/>
          </a:xfrm>
          <a:prstGeom prst="line">
            <a:avLst/>
          </a:prstGeom>
          <a:ln w="22225">
            <a:solidFill>
              <a:srgbClr val="951B8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partiel 29">
            <a:extLst>
              <a:ext uri="{FF2B5EF4-FFF2-40B4-BE49-F238E27FC236}">
                <a16:creationId xmlns:a16="http://schemas.microsoft.com/office/drawing/2014/main" id="{012743D4-C631-88F5-2423-D27B4AE81546}"/>
              </a:ext>
            </a:extLst>
          </p:cNvPr>
          <p:cNvSpPr/>
          <p:nvPr/>
        </p:nvSpPr>
        <p:spPr>
          <a:xfrm flipH="1" flipV="1">
            <a:off x="5846194" y="1311848"/>
            <a:ext cx="493766" cy="539985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Arc partiel 25">
            <a:extLst>
              <a:ext uri="{FF2B5EF4-FFF2-40B4-BE49-F238E27FC236}">
                <a16:creationId xmlns:a16="http://schemas.microsoft.com/office/drawing/2014/main" id="{C95AE6C8-FEF9-EB2D-E1CD-6FA68FBD90A9}"/>
              </a:ext>
            </a:extLst>
          </p:cNvPr>
          <p:cNvSpPr/>
          <p:nvPr/>
        </p:nvSpPr>
        <p:spPr>
          <a:xfrm flipV="1">
            <a:off x="5800052" y="3724457"/>
            <a:ext cx="493766" cy="539985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D1B1128-BCA1-22E1-FB4F-94558B02B4C0}"/>
              </a:ext>
            </a:extLst>
          </p:cNvPr>
          <p:cNvSpPr/>
          <p:nvPr/>
        </p:nvSpPr>
        <p:spPr>
          <a:xfrm>
            <a:off x="5993818" y="3892247"/>
            <a:ext cx="169708" cy="165959"/>
          </a:xfrm>
          <a:prstGeom prst="ellipse">
            <a:avLst/>
          </a:prstGeom>
          <a:solidFill>
            <a:srgbClr val="E7D5EA"/>
          </a:solidFill>
          <a:ln w="22225"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AA8F5E1-B3D5-3D24-917B-532F2764C719}"/>
              </a:ext>
            </a:extLst>
          </p:cNvPr>
          <p:cNvSpPr/>
          <p:nvPr/>
        </p:nvSpPr>
        <p:spPr>
          <a:xfrm>
            <a:off x="5980336" y="1482482"/>
            <a:ext cx="169708" cy="165959"/>
          </a:xfrm>
          <a:prstGeom prst="ellipse">
            <a:avLst/>
          </a:prstGeom>
          <a:solidFill>
            <a:srgbClr val="E7D5EA"/>
          </a:solidFill>
          <a:ln w="22225"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contenu 1">
            <a:extLst>
              <a:ext uri="{FF2B5EF4-FFF2-40B4-BE49-F238E27FC236}">
                <a16:creationId xmlns:a16="http://schemas.microsoft.com/office/drawing/2014/main" id="{CF10019D-1707-B0E2-AEEF-49B26B650ED9}"/>
              </a:ext>
            </a:extLst>
          </p:cNvPr>
          <p:cNvSpPr txBox="1">
            <a:spLocks/>
          </p:cNvSpPr>
          <p:nvPr/>
        </p:nvSpPr>
        <p:spPr>
          <a:xfrm>
            <a:off x="5648433" y="4245450"/>
            <a:ext cx="822863" cy="629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sz="1100" dirty="0" err="1">
                <a:solidFill>
                  <a:srgbClr val="951B81"/>
                </a:solidFill>
              </a:rPr>
              <a:t>Core</a:t>
            </a:r>
            <a:r>
              <a:rPr lang="fr-FR" sz="1100" dirty="0">
                <a:solidFill>
                  <a:srgbClr val="951B81"/>
                </a:solidFill>
              </a:rPr>
              <a:t> </a:t>
            </a:r>
            <a:br>
              <a:rPr lang="fr-FR" sz="1100" dirty="0">
                <a:solidFill>
                  <a:srgbClr val="951B81"/>
                </a:solidFill>
              </a:rPr>
            </a:br>
            <a:r>
              <a:rPr lang="fr-FR" sz="1100" dirty="0">
                <a:solidFill>
                  <a:srgbClr val="951B81"/>
                </a:solidFill>
              </a:rPr>
              <a:t>Business</a:t>
            </a:r>
            <a:br>
              <a:rPr lang="fr-FR" sz="1100" dirty="0">
                <a:solidFill>
                  <a:srgbClr val="951B81"/>
                </a:solidFill>
              </a:rPr>
            </a:br>
            <a:r>
              <a:rPr lang="fr-FR" sz="1100" dirty="0">
                <a:solidFill>
                  <a:srgbClr val="951B81"/>
                </a:solidFill>
              </a:rPr>
              <a:t>Process</a:t>
            </a:r>
          </a:p>
        </p:txBody>
      </p:sp>
      <p:sp>
        <p:nvSpPr>
          <p:cNvPr id="33" name="Espace réservé du contenu 1">
            <a:extLst>
              <a:ext uri="{FF2B5EF4-FFF2-40B4-BE49-F238E27FC236}">
                <a16:creationId xmlns:a16="http://schemas.microsoft.com/office/drawing/2014/main" id="{23F1290D-DF41-7820-7757-02742B162A87}"/>
              </a:ext>
            </a:extLst>
          </p:cNvPr>
          <p:cNvSpPr txBox="1">
            <a:spLocks/>
          </p:cNvSpPr>
          <p:nvPr/>
        </p:nvSpPr>
        <p:spPr>
          <a:xfrm>
            <a:off x="5509950" y="1815041"/>
            <a:ext cx="924191" cy="54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fr-FR" sz="1100" dirty="0" err="1">
                <a:solidFill>
                  <a:srgbClr val="951B81"/>
                </a:solidFill>
              </a:rPr>
              <a:t>Employee</a:t>
            </a:r>
            <a:r>
              <a:rPr lang="fr-FR" sz="1100" dirty="0">
                <a:solidFill>
                  <a:srgbClr val="951B81"/>
                </a:solidFill>
              </a:rPr>
              <a:t> </a:t>
            </a:r>
            <a:r>
              <a:rPr lang="fr-FR" sz="1100" dirty="0" err="1">
                <a:solidFill>
                  <a:srgbClr val="951B81"/>
                </a:solidFill>
              </a:rPr>
              <a:t>efficiency</a:t>
            </a:r>
            <a:endParaRPr lang="fr-FR" sz="1100" dirty="0">
              <a:solidFill>
                <a:srgbClr val="951B81"/>
              </a:solidFill>
            </a:endParaRPr>
          </a:p>
        </p:txBody>
      </p:sp>
      <p:pic>
        <p:nvPicPr>
          <p:cNvPr id="2060" name="Picture 12" descr="User icons for free download | Freepik">
            <a:extLst>
              <a:ext uri="{FF2B5EF4-FFF2-40B4-BE49-F238E27FC236}">
                <a16:creationId xmlns:a16="http://schemas.microsoft.com/office/drawing/2014/main" id="{528F7523-8916-D4E8-6422-2E88679D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15" y="2157308"/>
            <a:ext cx="330814" cy="3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space réservé du contenu 1">
            <a:extLst>
              <a:ext uri="{FF2B5EF4-FFF2-40B4-BE49-F238E27FC236}">
                <a16:creationId xmlns:a16="http://schemas.microsoft.com/office/drawing/2014/main" id="{7781CE23-7D6C-61E2-8A64-5E34DD44BF6B}"/>
              </a:ext>
            </a:extLst>
          </p:cNvPr>
          <p:cNvSpPr txBox="1">
            <a:spLocks/>
          </p:cNvSpPr>
          <p:nvPr/>
        </p:nvSpPr>
        <p:spPr>
          <a:xfrm>
            <a:off x="3748655" y="2642571"/>
            <a:ext cx="1264535" cy="3902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b="1" dirty="0">
                <a:solidFill>
                  <a:srgbClr val="006D91"/>
                </a:solidFill>
              </a:rPr>
              <a:t>Prompt </a:t>
            </a:r>
            <a:br>
              <a:rPr lang="fr-FR" sz="1000" b="1" dirty="0">
                <a:solidFill>
                  <a:srgbClr val="006D91"/>
                </a:solidFill>
              </a:rPr>
            </a:br>
            <a:r>
              <a:rPr lang="fr-FR" sz="1000" b="1" dirty="0">
                <a:solidFill>
                  <a:srgbClr val="006D91"/>
                </a:solidFill>
              </a:rPr>
              <a:t>Engineering</a:t>
            </a:r>
            <a:endParaRPr lang="fr-FR" sz="1100" b="1" dirty="0">
              <a:solidFill>
                <a:srgbClr val="006D91"/>
              </a:solidFill>
            </a:endParaRPr>
          </a:p>
        </p:txBody>
      </p:sp>
      <p:sp>
        <p:nvSpPr>
          <p:cNvPr id="58" name="Espace réservé du contenu 1">
            <a:extLst>
              <a:ext uri="{FF2B5EF4-FFF2-40B4-BE49-F238E27FC236}">
                <a16:creationId xmlns:a16="http://schemas.microsoft.com/office/drawing/2014/main" id="{991D4E2C-B269-81C2-B048-9FE20368524B}"/>
              </a:ext>
            </a:extLst>
          </p:cNvPr>
          <p:cNvSpPr txBox="1">
            <a:spLocks/>
          </p:cNvSpPr>
          <p:nvPr/>
        </p:nvSpPr>
        <p:spPr>
          <a:xfrm>
            <a:off x="4199792" y="1531995"/>
            <a:ext cx="1763114" cy="242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b="1" dirty="0"/>
              <a:t>Prompt </a:t>
            </a:r>
            <a:r>
              <a:rPr lang="fr-FR" sz="1000" b="1" dirty="0" err="1"/>
              <a:t>libraries</a:t>
            </a:r>
            <a:endParaRPr lang="fr-FR" sz="1000" b="1" dirty="0">
              <a:solidFill>
                <a:srgbClr val="951B81"/>
              </a:solidFill>
            </a:endParaRPr>
          </a:p>
        </p:txBody>
      </p:sp>
      <p:sp>
        <p:nvSpPr>
          <p:cNvPr id="59" name="Espace réservé du contenu 1">
            <a:extLst>
              <a:ext uri="{FF2B5EF4-FFF2-40B4-BE49-F238E27FC236}">
                <a16:creationId xmlns:a16="http://schemas.microsoft.com/office/drawing/2014/main" id="{8EA5103C-C2CE-EB05-41C9-79D47ECFE92C}"/>
              </a:ext>
            </a:extLst>
          </p:cNvPr>
          <p:cNvSpPr txBox="1">
            <a:spLocks/>
          </p:cNvSpPr>
          <p:nvPr/>
        </p:nvSpPr>
        <p:spPr>
          <a:xfrm>
            <a:off x="2004655" y="1499068"/>
            <a:ext cx="959588" cy="302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b="1" dirty="0"/>
              <a:t>Prompt</a:t>
            </a:r>
            <a:endParaRPr lang="fr-FR" sz="1000" b="1" dirty="0">
              <a:solidFill>
                <a:srgbClr val="951B81"/>
              </a:solidFill>
            </a:endParaRPr>
          </a:p>
        </p:txBody>
      </p:sp>
      <p:sp>
        <p:nvSpPr>
          <p:cNvPr id="60" name="Espace réservé du contenu 1">
            <a:extLst>
              <a:ext uri="{FF2B5EF4-FFF2-40B4-BE49-F238E27FC236}">
                <a16:creationId xmlns:a16="http://schemas.microsoft.com/office/drawing/2014/main" id="{65B73187-DB37-4184-B7D3-5BEA41FFC8C0}"/>
              </a:ext>
            </a:extLst>
          </p:cNvPr>
          <p:cNvSpPr txBox="1">
            <a:spLocks/>
          </p:cNvSpPr>
          <p:nvPr/>
        </p:nvSpPr>
        <p:spPr>
          <a:xfrm>
            <a:off x="1709011" y="2076028"/>
            <a:ext cx="1813409" cy="329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b="1" dirty="0"/>
              <a:t>Prompt </a:t>
            </a:r>
            <a:r>
              <a:rPr lang="fr-FR" sz="1000" b="1" dirty="0" err="1"/>
              <a:t>chaining</a:t>
            </a:r>
            <a:endParaRPr lang="fr-FR" sz="1000" b="1" dirty="0">
              <a:solidFill>
                <a:srgbClr val="951B81"/>
              </a:solidFill>
            </a:endParaRPr>
          </a:p>
        </p:txBody>
      </p:sp>
      <p:pic>
        <p:nvPicPr>
          <p:cNvPr id="2050" name="Picture 6" descr="Chatbot Icon Images – Parcourir 72,992 le catalogue de ...">
            <a:extLst>
              <a:ext uri="{FF2B5EF4-FFF2-40B4-BE49-F238E27FC236}">
                <a16:creationId xmlns:a16="http://schemas.microsoft.com/office/drawing/2014/main" id="{876A6406-D75F-6EAC-4A05-E7117345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19" y="2183027"/>
            <a:ext cx="675498" cy="5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4" descr="User Icon&quot; Images – Parcourir 9,032 le catalogue de photos ...">
            <a:extLst>
              <a:ext uri="{FF2B5EF4-FFF2-40B4-BE49-F238E27FC236}">
                <a16:creationId xmlns:a16="http://schemas.microsoft.com/office/drawing/2014/main" id="{DEECF957-4223-5323-FD4C-F33FA641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33" y="2267642"/>
            <a:ext cx="424471" cy="4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atabase Icons - Free SVG &amp; PNG Database Images - Noun Project">
            <a:extLst>
              <a:ext uri="{FF2B5EF4-FFF2-40B4-BE49-F238E27FC236}">
                <a16:creationId xmlns:a16="http://schemas.microsoft.com/office/drawing/2014/main" id="{E807EC87-B500-849D-40AF-1711D6C8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1" y="1561174"/>
            <a:ext cx="429746" cy="42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2" name="Connecteur droit avec flèche 2051">
            <a:extLst>
              <a:ext uri="{FF2B5EF4-FFF2-40B4-BE49-F238E27FC236}">
                <a16:creationId xmlns:a16="http://schemas.microsoft.com/office/drawing/2014/main" id="{03E6B185-E5CE-CCCC-02F7-E69096545F5B}"/>
              </a:ext>
            </a:extLst>
          </p:cNvPr>
          <p:cNvCxnSpPr/>
          <p:nvPr/>
        </p:nvCxnSpPr>
        <p:spPr>
          <a:xfrm flipH="1">
            <a:off x="8333248" y="1849356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Connecteur droit avec flèche 2052">
            <a:extLst>
              <a:ext uri="{FF2B5EF4-FFF2-40B4-BE49-F238E27FC236}">
                <a16:creationId xmlns:a16="http://schemas.microsoft.com/office/drawing/2014/main" id="{8EB8FF22-4B05-BBB0-91B1-DFE70E7E7D6F}"/>
              </a:ext>
            </a:extLst>
          </p:cNvPr>
          <p:cNvCxnSpPr>
            <a:cxnSpLocks/>
          </p:cNvCxnSpPr>
          <p:nvPr/>
        </p:nvCxnSpPr>
        <p:spPr>
          <a:xfrm flipH="1" flipV="1">
            <a:off x="8187358" y="2471507"/>
            <a:ext cx="685319" cy="4092"/>
          </a:xfrm>
          <a:prstGeom prst="straightConnector1">
            <a:avLst/>
          </a:prstGeom>
          <a:ln>
            <a:solidFill>
              <a:srgbClr val="006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Connecteur droit avec flèche 2053">
            <a:extLst>
              <a:ext uri="{FF2B5EF4-FFF2-40B4-BE49-F238E27FC236}">
                <a16:creationId xmlns:a16="http://schemas.microsoft.com/office/drawing/2014/main" id="{362C1275-AC8E-2301-A92C-21D01E36EBAA}"/>
              </a:ext>
            </a:extLst>
          </p:cNvPr>
          <p:cNvCxnSpPr>
            <a:cxnSpLocks/>
          </p:cNvCxnSpPr>
          <p:nvPr/>
        </p:nvCxnSpPr>
        <p:spPr>
          <a:xfrm flipH="1">
            <a:off x="7484854" y="2542216"/>
            <a:ext cx="1387823" cy="0"/>
          </a:xfrm>
          <a:prstGeom prst="straightConnector1">
            <a:avLst/>
          </a:prstGeom>
          <a:ln>
            <a:solidFill>
              <a:srgbClr val="006D9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Connecteur droit avec flèche 2054">
            <a:extLst>
              <a:ext uri="{FF2B5EF4-FFF2-40B4-BE49-F238E27FC236}">
                <a16:creationId xmlns:a16="http://schemas.microsoft.com/office/drawing/2014/main" id="{A7F67362-2B16-E79E-E528-FE05D57F749E}"/>
              </a:ext>
            </a:extLst>
          </p:cNvPr>
          <p:cNvCxnSpPr>
            <a:cxnSpLocks/>
          </p:cNvCxnSpPr>
          <p:nvPr/>
        </p:nvCxnSpPr>
        <p:spPr>
          <a:xfrm>
            <a:off x="8122046" y="1929125"/>
            <a:ext cx="0" cy="513099"/>
          </a:xfrm>
          <a:prstGeom prst="straightConnector1">
            <a:avLst/>
          </a:prstGeom>
          <a:ln>
            <a:solidFill>
              <a:srgbClr val="006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Connecteur droit avec flèche 2058">
            <a:extLst>
              <a:ext uri="{FF2B5EF4-FFF2-40B4-BE49-F238E27FC236}">
                <a16:creationId xmlns:a16="http://schemas.microsoft.com/office/drawing/2014/main" id="{C55AAAB8-E8D7-EACD-95CE-C078760AF364}"/>
              </a:ext>
            </a:extLst>
          </p:cNvPr>
          <p:cNvCxnSpPr>
            <a:cxnSpLocks/>
          </p:cNvCxnSpPr>
          <p:nvPr/>
        </p:nvCxnSpPr>
        <p:spPr>
          <a:xfrm>
            <a:off x="8187358" y="1929125"/>
            <a:ext cx="0" cy="527772"/>
          </a:xfrm>
          <a:prstGeom prst="straightConnector1">
            <a:avLst/>
          </a:prstGeom>
          <a:ln>
            <a:solidFill>
              <a:srgbClr val="006D9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Connecteur droit avec flèche 2062">
            <a:extLst>
              <a:ext uri="{FF2B5EF4-FFF2-40B4-BE49-F238E27FC236}">
                <a16:creationId xmlns:a16="http://schemas.microsoft.com/office/drawing/2014/main" id="{8A237F4D-CC27-8320-943C-A4DD8C4FED37}"/>
              </a:ext>
            </a:extLst>
          </p:cNvPr>
          <p:cNvCxnSpPr>
            <a:cxnSpLocks/>
          </p:cNvCxnSpPr>
          <p:nvPr/>
        </p:nvCxnSpPr>
        <p:spPr>
          <a:xfrm flipH="1" flipV="1">
            <a:off x="7391400" y="2462960"/>
            <a:ext cx="725722" cy="9103"/>
          </a:xfrm>
          <a:prstGeom prst="straightConnector1">
            <a:avLst/>
          </a:prstGeom>
          <a:ln>
            <a:solidFill>
              <a:srgbClr val="006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Espace réservé du contenu 1">
            <a:extLst>
              <a:ext uri="{FF2B5EF4-FFF2-40B4-BE49-F238E27FC236}">
                <a16:creationId xmlns:a16="http://schemas.microsoft.com/office/drawing/2014/main" id="{B02A430C-7A89-0EF2-3CDB-6C2BEAA8892C}"/>
              </a:ext>
            </a:extLst>
          </p:cNvPr>
          <p:cNvSpPr txBox="1">
            <a:spLocks/>
          </p:cNvSpPr>
          <p:nvPr/>
        </p:nvSpPr>
        <p:spPr>
          <a:xfrm>
            <a:off x="9590553" y="1505841"/>
            <a:ext cx="1053009" cy="591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b="1" dirty="0">
                <a:solidFill>
                  <a:srgbClr val="006D91"/>
                </a:solidFill>
              </a:rPr>
              <a:t>Dynamic </a:t>
            </a:r>
            <a:br>
              <a:rPr lang="fr-FR" sz="1000" b="1" dirty="0">
                <a:solidFill>
                  <a:srgbClr val="006D91"/>
                </a:solidFill>
              </a:rPr>
            </a:br>
            <a:r>
              <a:rPr lang="fr-FR" sz="1000" b="1" dirty="0">
                <a:solidFill>
                  <a:srgbClr val="006D91"/>
                </a:solidFill>
              </a:rPr>
              <a:t>Business </a:t>
            </a:r>
            <a:r>
              <a:rPr lang="fr-FR" sz="1000" b="1" dirty="0" err="1">
                <a:solidFill>
                  <a:srgbClr val="006D91"/>
                </a:solidFill>
              </a:rPr>
              <a:t>Knowledge</a:t>
            </a:r>
            <a:endParaRPr lang="fr-FR" sz="1000" b="1" dirty="0">
              <a:solidFill>
                <a:srgbClr val="006D91"/>
              </a:solidFill>
            </a:endParaRPr>
          </a:p>
        </p:txBody>
      </p:sp>
      <p:sp>
        <p:nvSpPr>
          <p:cNvPr id="2069" name="Espace réservé du contenu 1">
            <a:extLst>
              <a:ext uri="{FF2B5EF4-FFF2-40B4-BE49-F238E27FC236}">
                <a16:creationId xmlns:a16="http://schemas.microsoft.com/office/drawing/2014/main" id="{1E210E87-8476-15F8-5579-358D6E5DE0A1}"/>
              </a:ext>
            </a:extLst>
          </p:cNvPr>
          <p:cNvSpPr txBox="1">
            <a:spLocks/>
          </p:cNvSpPr>
          <p:nvPr/>
        </p:nvSpPr>
        <p:spPr>
          <a:xfrm>
            <a:off x="7115228" y="2532695"/>
            <a:ext cx="2164332" cy="365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b="1" dirty="0">
                <a:solidFill>
                  <a:srgbClr val="006D91"/>
                </a:solidFill>
              </a:rPr>
              <a:t>More </a:t>
            </a:r>
            <a:r>
              <a:rPr lang="fr-FR" sz="1000" b="1" dirty="0" err="1">
                <a:solidFill>
                  <a:srgbClr val="006D91"/>
                </a:solidFill>
              </a:rPr>
              <a:t>accurate</a:t>
            </a:r>
            <a:r>
              <a:rPr lang="fr-FR" sz="1000" b="1" dirty="0">
                <a:solidFill>
                  <a:srgbClr val="006D91"/>
                </a:solidFill>
              </a:rPr>
              <a:t> and </a:t>
            </a:r>
            <a:br>
              <a:rPr lang="fr-FR" sz="1000" b="1" dirty="0">
                <a:solidFill>
                  <a:srgbClr val="006D91"/>
                </a:solidFill>
              </a:rPr>
            </a:br>
            <a:r>
              <a:rPr lang="fr-FR" sz="1000" b="1" dirty="0">
                <a:solidFill>
                  <a:srgbClr val="006D91"/>
                </a:solidFill>
              </a:rPr>
              <a:t>more relevant </a:t>
            </a:r>
            <a:r>
              <a:rPr lang="fr-FR" sz="1000" b="1" dirty="0" err="1">
                <a:solidFill>
                  <a:srgbClr val="006D91"/>
                </a:solidFill>
              </a:rPr>
              <a:t>answer</a:t>
            </a:r>
            <a:endParaRPr lang="fr-FR" sz="1000" b="1" dirty="0">
              <a:solidFill>
                <a:srgbClr val="006D91"/>
              </a:solidFill>
            </a:endParaRPr>
          </a:p>
        </p:txBody>
      </p:sp>
      <p:sp>
        <p:nvSpPr>
          <p:cNvPr id="2070" name="Espace réservé du contenu 1">
            <a:extLst>
              <a:ext uri="{FF2B5EF4-FFF2-40B4-BE49-F238E27FC236}">
                <a16:creationId xmlns:a16="http://schemas.microsoft.com/office/drawing/2014/main" id="{5BA60A9A-9DEB-7D73-05A6-2C08ED91CE94}"/>
              </a:ext>
            </a:extLst>
          </p:cNvPr>
          <p:cNvSpPr txBox="1">
            <a:spLocks/>
          </p:cNvSpPr>
          <p:nvPr/>
        </p:nvSpPr>
        <p:spPr>
          <a:xfrm>
            <a:off x="7137850" y="1960026"/>
            <a:ext cx="1053009" cy="400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000" dirty="0" err="1">
                <a:solidFill>
                  <a:srgbClr val="006D91"/>
                </a:solidFill>
              </a:rPr>
              <a:t>Enhanced</a:t>
            </a:r>
            <a:br>
              <a:rPr lang="fr-FR" sz="1000" dirty="0">
                <a:solidFill>
                  <a:srgbClr val="006D91"/>
                </a:solidFill>
              </a:rPr>
            </a:br>
            <a:r>
              <a:rPr lang="fr-FR" sz="1000" dirty="0" err="1">
                <a:solidFill>
                  <a:srgbClr val="006D91"/>
                </a:solidFill>
              </a:rPr>
              <a:t>context</a:t>
            </a:r>
            <a:endParaRPr lang="fr-FR" sz="1000" dirty="0">
              <a:solidFill>
                <a:srgbClr val="006D91"/>
              </a:solidFill>
            </a:endParaRPr>
          </a:p>
        </p:txBody>
      </p:sp>
      <p:sp>
        <p:nvSpPr>
          <p:cNvPr id="2071" name="Espace réservé du contenu 1">
            <a:extLst>
              <a:ext uri="{FF2B5EF4-FFF2-40B4-BE49-F238E27FC236}">
                <a16:creationId xmlns:a16="http://schemas.microsoft.com/office/drawing/2014/main" id="{C088B0C2-D85B-64A2-D750-A5BD72223A77}"/>
              </a:ext>
            </a:extLst>
          </p:cNvPr>
          <p:cNvSpPr txBox="1">
            <a:spLocks/>
          </p:cNvSpPr>
          <p:nvPr/>
        </p:nvSpPr>
        <p:spPr>
          <a:xfrm>
            <a:off x="8119775" y="2004950"/>
            <a:ext cx="1053009" cy="219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dirty="0" err="1">
                <a:solidFill>
                  <a:srgbClr val="006D91"/>
                </a:solidFill>
              </a:rPr>
              <a:t>Query</a:t>
            </a:r>
            <a:endParaRPr lang="fr-FR" sz="1000" dirty="0">
              <a:solidFill>
                <a:srgbClr val="006D91"/>
              </a:solidFill>
            </a:endParaRPr>
          </a:p>
        </p:txBody>
      </p:sp>
      <p:sp>
        <p:nvSpPr>
          <p:cNvPr id="2081" name="Espace réservé du contenu 1">
            <a:extLst>
              <a:ext uri="{FF2B5EF4-FFF2-40B4-BE49-F238E27FC236}">
                <a16:creationId xmlns:a16="http://schemas.microsoft.com/office/drawing/2014/main" id="{EA946A6F-6087-C2D4-3870-175CDDA2127F}"/>
              </a:ext>
            </a:extLst>
          </p:cNvPr>
          <p:cNvSpPr txBox="1">
            <a:spLocks/>
          </p:cNvSpPr>
          <p:nvPr/>
        </p:nvSpPr>
        <p:spPr>
          <a:xfrm>
            <a:off x="6989105" y="1536776"/>
            <a:ext cx="1053009" cy="39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000" dirty="0" err="1">
                <a:solidFill>
                  <a:srgbClr val="006D91"/>
                </a:solidFill>
              </a:rPr>
              <a:t>Vector</a:t>
            </a:r>
            <a:r>
              <a:rPr lang="fr-FR" sz="1000" dirty="0">
                <a:solidFill>
                  <a:srgbClr val="006D91"/>
                </a:solidFill>
              </a:rPr>
              <a:t> </a:t>
            </a:r>
            <a:r>
              <a:rPr lang="fr-FR" sz="1000" dirty="0" err="1">
                <a:solidFill>
                  <a:srgbClr val="006D91"/>
                </a:solidFill>
              </a:rPr>
              <a:t>Database</a:t>
            </a:r>
            <a:endParaRPr lang="fr-FR" sz="1000" dirty="0">
              <a:solidFill>
                <a:srgbClr val="006D91"/>
              </a:solidFill>
            </a:endParaRPr>
          </a:p>
        </p:txBody>
      </p:sp>
      <p:pic>
        <p:nvPicPr>
          <p:cNvPr id="2084" name="Picture 22" descr="Task Workflow Icons - Free SVG &amp; PNG Task Workflow Images ...">
            <a:extLst>
              <a:ext uri="{FF2B5EF4-FFF2-40B4-BE49-F238E27FC236}">
                <a16:creationId xmlns:a16="http://schemas.microsoft.com/office/drawing/2014/main" id="{8B4F049B-F50D-56FC-90F7-9B1D4FFD2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502" y="4533711"/>
            <a:ext cx="1034495" cy="10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22" descr="Task Workflow Icons - Free SVG &amp; PNG Task Workflow Images ...">
            <a:extLst>
              <a:ext uri="{FF2B5EF4-FFF2-40B4-BE49-F238E27FC236}">
                <a16:creationId xmlns:a16="http://schemas.microsoft.com/office/drawing/2014/main" id="{96069633-BF9A-D2BB-76B1-EE0F589B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0627" y="4533711"/>
            <a:ext cx="1034495" cy="10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6" descr="Chatbot Icon Images – Parcourir 72,992 le catalogue de ...">
            <a:extLst>
              <a:ext uri="{FF2B5EF4-FFF2-40B4-BE49-F238E27FC236}">
                <a16:creationId xmlns:a16="http://schemas.microsoft.com/office/drawing/2014/main" id="{3CB6731C-8453-6599-4E76-BE8369E2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35" y="4422782"/>
            <a:ext cx="475292" cy="3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14" descr="User Icon&quot; Images – Parcourir 9,032 le catalogue de photos ...">
            <a:extLst>
              <a:ext uri="{FF2B5EF4-FFF2-40B4-BE49-F238E27FC236}">
                <a16:creationId xmlns:a16="http://schemas.microsoft.com/office/drawing/2014/main" id="{653DC201-6A41-6539-DF82-F43CC05FA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32" y="4052765"/>
            <a:ext cx="424471" cy="4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6" descr="Chatbot Icon Images – Parcourir 72,992 le catalogue de ...">
            <a:extLst>
              <a:ext uri="{FF2B5EF4-FFF2-40B4-BE49-F238E27FC236}">
                <a16:creationId xmlns:a16="http://schemas.microsoft.com/office/drawing/2014/main" id="{96D2E12D-0F49-36C9-312F-8EDDCD8E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3" y="4818865"/>
            <a:ext cx="502220" cy="4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9" name="Connecteur droit avec flèche 2088">
            <a:extLst>
              <a:ext uri="{FF2B5EF4-FFF2-40B4-BE49-F238E27FC236}">
                <a16:creationId xmlns:a16="http://schemas.microsoft.com/office/drawing/2014/main" id="{27AE2AD8-D875-ED04-803F-D8E32AA1E10F}"/>
              </a:ext>
            </a:extLst>
          </p:cNvPr>
          <p:cNvCxnSpPr/>
          <p:nvPr/>
        </p:nvCxnSpPr>
        <p:spPr>
          <a:xfrm flipH="1">
            <a:off x="8324370" y="4617171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0" name="Connecteur droit avec flèche 2089">
            <a:extLst>
              <a:ext uri="{FF2B5EF4-FFF2-40B4-BE49-F238E27FC236}">
                <a16:creationId xmlns:a16="http://schemas.microsoft.com/office/drawing/2014/main" id="{3A4D9B77-48C7-8507-1E60-64E6AEEB67DD}"/>
              </a:ext>
            </a:extLst>
          </p:cNvPr>
          <p:cNvCxnSpPr/>
          <p:nvPr/>
        </p:nvCxnSpPr>
        <p:spPr>
          <a:xfrm flipH="1">
            <a:off x="8335257" y="4680254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1" name="Connecteur droit avec flèche 2090">
            <a:extLst>
              <a:ext uri="{FF2B5EF4-FFF2-40B4-BE49-F238E27FC236}">
                <a16:creationId xmlns:a16="http://schemas.microsoft.com/office/drawing/2014/main" id="{230722DB-8111-BB67-A0FC-93D4351AE1B7}"/>
              </a:ext>
            </a:extLst>
          </p:cNvPr>
          <p:cNvCxnSpPr/>
          <p:nvPr/>
        </p:nvCxnSpPr>
        <p:spPr>
          <a:xfrm flipH="1">
            <a:off x="8212195" y="4987875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2" name="Connecteur droit avec flèche 2091">
            <a:extLst>
              <a:ext uri="{FF2B5EF4-FFF2-40B4-BE49-F238E27FC236}">
                <a16:creationId xmlns:a16="http://schemas.microsoft.com/office/drawing/2014/main" id="{25698FB9-7028-12A9-19F9-85B4F8456423}"/>
              </a:ext>
            </a:extLst>
          </p:cNvPr>
          <p:cNvCxnSpPr/>
          <p:nvPr/>
        </p:nvCxnSpPr>
        <p:spPr>
          <a:xfrm flipH="1">
            <a:off x="8223082" y="5050958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3" name="Espace réservé du contenu 1">
            <a:extLst>
              <a:ext uri="{FF2B5EF4-FFF2-40B4-BE49-F238E27FC236}">
                <a16:creationId xmlns:a16="http://schemas.microsoft.com/office/drawing/2014/main" id="{6ABC8E42-353B-8FDE-0761-ED2805FF3BBC}"/>
              </a:ext>
            </a:extLst>
          </p:cNvPr>
          <p:cNvSpPr txBox="1">
            <a:spLocks/>
          </p:cNvSpPr>
          <p:nvPr/>
        </p:nvSpPr>
        <p:spPr>
          <a:xfrm>
            <a:off x="8508374" y="4033489"/>
            <a:ext cx="1144825" cy="42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000" b="1" dirty="0">
                <a:solidFill>
                  <a:srgbClr val="006D91"/>
                </a:solidFill>
              </a:rPr>
              <a:t>Break down </a:t>
            </a:r>
            <a:r>
              <a:rPr lang="fr-FR" sz="1000" b="1" dirty="0" err="1">
                <a:solidFill>
                  <a:srgbClr val="006D91"/>
                </a:solidFill>
              </a:rPr>
              <a:t>into</a:t>
            </a:r>
            <a:r>
              <a:rPr lang="fr-FR" sz="1000" b="1" dirty="0">
                <a:solidFill>
                  <a:srgbClr val="006D91"/>
                </a:solidFill>
              </a:rPr>
              <a:t> </a:t>
            </a:r>
            <a:r>
              <a:rPr lang="fr-FR" sz="1000" b="1" dirty="0" err="1">
                <a:solidFill>
                  <a:srgbClr val="006D91"/>
                </a:solidFill>
              </a:rPr>
              <a:t>tasks</a:t>
            </a:r>
            <a:endParaRPr lang="fr-FR" sz="1000" b="1" dirty="0">
              <a:solidFill>
                <a:srgbClr val="006D91"/>
              </a:solidFill>
            </a:endParaRPr>
          </a:p>
        </p:txBody>
      </p:sp>
      <p:sp>
        <p:nvSpPr>
          <p:cNvPr id="2094" name="Espace réservé du contenu 1">
            <a:extLst>
              <a:ext uri="{FF2B5EF4-FFF2-40B4-BE49-F238E27FC236}">
                <a16:creationId xmlns:a16="http://schemas.microsoft.com/office/drawing/2014/main" id="{70AD1E5B-8F29-CACE-63D4-12D49E8EA19E}"/>
              </a:ext>
            </a:extLst>
          </p:cNvPr>
          <p:cNvSpPr txBox="1">
            <a:spLocks/>
          </p:cNvSpPr>
          <p:nvPr/>
        </p:nvSpPr>
        <p:spPr>
          <a:xfrm>
            <a:off x="10001878" y="4113058"/>
            <a:ext cx="1144825" cy="277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b="1" dirty="0">
                <a:solidFill>
                  <a:srgbClr val="006D91"/>
                </a:solidFill>
              </a:rPr>
              <a:t>Pilot agent</a:t>
            </a:r>
          </a:p>
        </p:txBody>
      </p:sp>
      <p:cxnSp>
        <p:nvCxnSpPr>
          <p:cNvPr id="2095" name="Connecteur droit avec flèche 2094">
            <a:extLst>
              <a:ext uri="{FF2B5EF4-FFF2-40B4-BE49-F238E27FC236}">
                <a16:creationId xmlns:a16="http://schemas.microsoft.com/office/drawing/2014/main" id="{0E9BF4BC-D2A1-6BB1-6AAE-B19A79F1D480}"/>
              </a:ext>
            </a:extLst>
          </p:cNvPr>
          <p:cNvCxnSpPr/>
          <p:nvPr/>
        </p:nvCxnSpPr>
        <p:spPr>
          <a:xfrm flipH="1">
            <a:off x="7994480" y="5412417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6" name="Connecteur droit avec flèche 2095">
            <a:extLst>
              <a:ext uri="{FF2B5EF4-FFF2-40B4-BE49-F238E27FC236}">
                <a16:creationId xmlns:a16="http://schemas.microsoft.com/office/drawing/2014/main" id="{917B169E-357E-5B34-6676-CA88BEF9401B}"/>
              </a:ext>
            </a:extLst>
          </p:cNvPr>
          <p:cNvCxnSpPr/>
          <p:nvPr/>
        </p:nvCxnSpPr>
        <p:spPr>
          <a:xfrm flipH="1">
            <a:off x="8005367" y="5475500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" name="Picture 6" descr="Chatbot Icon Images – Parcourir 72,992 le catalogue de ...">
            <a:extLst>
              <a:ext uri="{FF2B5EF4-FFF2-40B4-BE49-F238E27FC236}">
                <a16:creationId xmlns:a16="http://schemas.microsoft.com/office/drawing/2014/main" id="{49A14770-ED78-0A2D-8538-190F3EC5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269" y="5267087"/>
            <a:ext cx="475292" cy="3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6" descr="Chatbot Icon Images – Parcourir 72,992 le catalogue de ...">
            <a:extLst>
              <a:ext uri="{FF2B5EF4-FFF2-40B4-BE49-F238E27FC236}">
                <a16:creationId xmlns:a16="http://schemas.microsoft.com/office/drawing/2014/main" id="{FB2EA9C3-5E12-B8F6-EF73-1F93FA80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81" y="5244647"/>
            <a:ext cx="502220" cy="4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" name="Parallélogramme 2098">
            <a:extLst>
              <a:ext uri="{FF2B5EF4-FFF2-40B4-BE49-F238E27FC236}">
                <a16:creationId xmlns:a16="http://schemas.microsoft.com/office/drawing/2014/main" id="{B1E8D092-53D5-F897-50EF-45CAAC132049}"/>
              </a:ext>
            </a:extLst>
          </p:cNvPr>
          <p:cNvSpPr/>
          <p:nvPr/>
        </p:nvSpPr>
        <p:spPr>
          <a:xfrm>
            <a:off x="7419469" y="5217416"/>
            <a:ext cx="179818" cy="445116"/>
          </a:xfrm>
          <a:prstGeom prst="parallelogram">
            <a:avLst>
              <a:gd name="adj" fmla="val 88592"/>
            </a:avLst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Étoile : 5 branches 54">
            <a:extLst>
              <a:ext uri="{FF2B5EF4-FFF2-40B4-BE49-F238E27FC236}">
                <a16:creationId xmlns:a16="http://schemas.microsoft.com/office/drawing/2014/main" id="{8D983AB5-71B3-5A10-D53C-DA2FB908CFAE}"/>
              </a:ext>
            </a:extLst>
          </p:cNvPr>
          <p:cNvSpPr/>
          <p:nvPr/>
        </p:nvSpPr>
        <p:spPr>
          <a:xfrm>
            <a:off x="4118704" y="2484025"/>
            <a:ext cx="176188" cy="153631"/>
          </a:xfrm>
          <a:prstGeom prst="star5">
            <a:avLst/>
          </a:prstGeom>
          <a:solidFill>
            <a:srgbClr val="006D91"/>
          </a:solidFill>
          <a:ln w="25400">
            <a:solidFill>
              <a:srgbClr val="006D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1" name="Étoile : 5 branches 2100">
            <a:extLst>
              <a:ext uri="{FF2B5EF4-FFF2-40B4-BE49-F238E27FC236}">
                <a16:creationId xmlns:a16="http://schemas.microsoft.com/office/drawing/2014/main" id="{6FF7E515-C239-8345-D2B0-336F5B43037E}"/>
              </a:ext>
            </a:extLst>
          </p:cNvPr>
          <p:cNvSpPr/>
          <p:nvPr/>
        </p:nvSpPr>
        <p:spPr>
          <a:xfrm>
            <a:off x="4303762" y="2527569"/>
            <a:ext cx="176188" cy="153631"/>
          </a:xfrm>
          <a:prstGeom prst="star5">
            <a:avLst/>
          </a:prstGeom>
          <a:solidFill>
            <a:srgbClr val="006D91"/>
          </a:solidFill>
          <a:ln w="25400">
            <a:solidFill>
              <a:srgbClr val="006D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2" name="Étoile : 5 branches 2101">
            <a:extLst>
              <a:ext uri="{FF2B5EF4-FFF2-40B4-BE49-F238E27FC236}">
                <a16:creationId xmlns:a16="http://schemas.microsoft.com/office/drawing/2014/main" id="{372C92E5-5162-370B-0971-1C378B5F41BF}"/>
              </a:ext>
            </a:extLst>
          </p:cNvPr>
          <p:cNvSpPr/>
          <p:nvPr/>
        </p:nvSpPr>
        <p:spPr>
          <a:xfrm>
            <a:off x="4499706" y="2484025"/>
            <a:ext cx="176188" cy="153631"/>
          </a:xfrm>
          <a:prstGeom prst="star5">
            <a:avLst/>
          </a:prstGeom>
          <a:solidFill>
            <a:srgbClr val="006D91"/>
          </a:solidFill>
          <a:ln w="25400">
            <a:solidFill>
              <a:srgbClr val="006D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8" name="Espace réservé du contenu 1">
            <a:extLst>
              <a:ext uri="{FF2B5EF4-FFF2-40B4-BE49-F238E27FC236}">
                <a16:creationId xmlns:a16="http://schemas.microsoft.com/office/drawing/2014/main" id="{30583FFF-582A-3EB3-A602-E46C95AFEDAB}"/>
              </a:ext>
            </a:extLst>
          </p:cNvPr>
          <p:cNvSpPr txBox="1">
            <a:spLocks/>
          </p:cNvSpPr>
          <p:nvPr/>
        </p:nvSpPr>
        <p:spPr>
          <a:xfrm>
            <a:off x="8419115" y="4872408"/>
            <a:ext cx="1144825" cy="277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b="1" dirty="0">
                <a:solidFill>
                  <a:srgbClr val="006D91"/>
                </a:solidFill>
              </a:rPr>
              <a:t>API</a:t>
            </a:r>
          </a:p>
        </p:txBody>
      </p:sp>
      <p:sp>
        <p:nvSpPr>
          <p:cNvPr id="2109" name="Espace réservé du contenu 1">
            <a:extLst>
              <a:ext uri="{FF2B5EF4-FFF2-40B4-BE49-F238E27FC236}">
                <a16:creationId xmlns:a16="http://schemas.microsoft.com/office/drawing/2014/main" id="{B84FE3F3-17B7-D6DF-137B-9306315BD613}"/>
              </a:ext>
            </a:extLst>
          </p:cNvPr>
          <p:cNvSpPr txBox="1">
            <a:spLocks/>
          </p:cNvSpPr>
          <p:nvPr/>
        </p:nvSpPr>
        <p:spPr>
          <a:xfrm>
            <a:off x="8233403" y="5293938"/>
            <a:ext cx="1144825" cy="277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b="1" dirty="0">
                <a:solidFill>
                  <a:srgbClr val="006D91"/>
                </a:solidFill>
              </a:rPr>
              <a:t>API</a:t>
            </a:r>
          </a:p>
        </p:txBody>
      </p:sp>
      <p:sp>
        <p:nvSpPr>
          <p:cNvPr id="2110" name="Espace réservé du contenu 1">
            <a:extLst>
              <a:ext uri="{FF2B5EF4-FFF2-40B4-BE49-F238E27FC236}">
                <a16:creationId xmlns:a16="http://schemas.microsoft.com/office/drawing/2014/main" id="{7F03F079-E56C-DAEB-6400-3BB2BBD03FDB}"/>
              </a:ext>
            </a:extLst>
          </p:cNvPr>
          <p:cNvSpPr txBox="1">
            <a:spLocks/>
          </p:cNvSpPr>
          <p:nvPr/>
        </p:nvSpPr>
        <p:spPr>
          <a:xfrm>
            <a:off x="8562673" y="4500064"/>
            <a:ext cx="1144825" cy="277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b="1" dirty="0">
                <a:solidFill>
                  <a:srgbClr val="006D91"/>
                </a:solidFill>
              </a:rPr>
              <a:t>API</a:t>
            </a:r>
          </a:p>
        </p:txBody>
      </p:sp>
      <p:pic>
        <p:nvPicPr>
          <p:cNvPr id="2113" name="Image 2112">
            <a:extLst>
              <a:ext uri="{FF2B5EF4-FFF2-40B4-BE49-F238E27FC236}">
                <a16:creationId xmlns:a16="http://schemas.microsoft.com/office/drawing/2014/main" id="{70543C62-BFA5-D3E0-FB0B-8976933CF2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75726" y="4100607"/>
            <a:ext cx="418517" cy="418517"/>
          </a:xfrm>
          <a:prstGeom prst="rect">
            <a:avLst/>
          </a:prstGeom>
        </p:spPr>
      </p:pic>
      <p:pic>
        <p:nvPicPr>
          <p:cNvPr id="2114" name="Picture 6" descr="Chatbot Icon Images – Parcourir 72,992 le catalogue de ...">
            <a:extLst>
              <a:ext uri="{FF2B5EF4-FFF2-40B4-BE49-F238E27FC236}">
                <a16:creationId xmlns:a16="http://schemas.microsoft.com/office/drawing/2014/main" id="{B6FEECAD-36B0-5414-28D2-23D163CD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03" y="4495286"/>
            <a:ext cx="664988" cy="5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5" name="Flèche : pentagone 2114">
            <a:extLst>
              <a:ext uri="{FF2B5EF4-FFF2-40B4-BE49-F238E27FC236}">
                <a16:creationId xmlns:a16="http://schemas.microsoft.com/office/drawing/2014/main" id="{0DFC6198-B6D4-7ADE-17D3-0E3824881115}"/>
              </a:ext>
            </a:extLst>
          </p:cNvPr>
          <p:cNvSpPr/>
          <p:nvPr/>
        </p:nvSpPr>
        <p:spPr>
          <a:xfrm>
            <a:off x="1637976" y="4543587"/>
            <a:ext cx="1109971" cy="489755"/>
          </a:xfrm>
          <a:prstGeom prst="homePlate">
            <a:avLst/>
          </a:prstGeom>
          <a:solidFill>
            <a:srgbClr val="006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Fine tuning</a:t>
            </a:r>
          </a:p>
        </p:txBody>
      </p:sp>
      <p:pic>
        <p:nvPicPr>
          <p:cNvPr id="2117" name="Picture 2" descr="Deep learning - Free electronics icons">
            <a:extLst>
              <a:ext uri="{FF2B5EF4-FFF2-40B4-BE49-F238E27FC236}">
                <a16:creationId xmlns:a16="http://schemas.microsoft.com/office/drawing/2014/main" id="{AF4CE22E-7188-5550-AD3B-875136F1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5" y="4640615"/>
            <a:ext cx="394523" cy="3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14" descr="User Icon&quot; Images – Parcourir 9,032 le catalogue de photos ...">
            <a:extLst>
              <a:ext uri="{FF2B5EF4-FFF2-40B4-BE49-F238E27FC236}">
                <a16:creationId xmlns:a16="http://schemas.microsoft.com/office/drawing/2014/main" id="{340F4F03-056D-F6AF-0AB9-5AD9FEFE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27" y="4584169"/>
            <a:ext cx="424471" cy="4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19" name="Connecteur droit avec flèche 2118">
            <a:extLst>
              <a:ext uri="{FF2B5EF4-FFF2-40B4-BE49-F238E27FC236}">
                <a16:creationId xmlns:a16="http://schemas.microsoft.com/office/drawing/2014/main" id="{3B777E5B-8815-6DD2-8E7C-D2FF3B8E3AE5}"/>
              </a:ext>
            </a:extLst>
          </p:cNvPr>
          <p:cNvCxnSpPr/>
          <p:nvPr/>
        </p:nvCxnSpPr>
        <p:spPr>
          <a:xfrm flipH="1">
            <a:off x="3310738" y="4792927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0" name="Connecteur droit avec flèche 2119">
            <a:extLst>
              <a:ext uri="{FF2B5EF4-FFF2-40B4-BE49-F238E27FC236}">
                <a16:creationId xmlns:a16="http://schemas.microsoft.com/office/drawing/2014/main" id="{E445FB98-7122-5F2C-651D-9FAA84BC198E}"/>
              </a:ext>
            </a:extLst>
          </p:cNvPr>
          <p:cNvCxnSpPr/>
          <p:nvPr/>
        </p:nvCxnSpPr>
        <p:spPr>
          <a:xfrm flipH="1">
            <a:off x="3321625" y="4866896"/>
            <a:ext cx="885309" cy="0"/>
          </a:xfrm>
          <a:prstGeom prst="straightConnector1">
            <a:avLst/>
          </a:prstGeom>
          <a:ln>
            <a:solidFill>
              <a:srgbClr val="006D9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1" name="Espace réservé du contenu 1">
            <a:extLst>
              <a:ext uri="{FF2B5EF4-FFF2-40B4-BE49-F238E27FC236}">
                <a16:creationId xmlns:a16="http://schemas.microsoft.com/office/drawing/2014/main" id="{A7C7E797-413E-8F1F-0E38-E7C39AA690FE}"/>
              </a:ext>
            </a:extLst>
          </p:cNvPr>
          <p:cNvSpPr txBox="1">
            <a:spLocks/>
          </p:cNvSpPr>
          <p:nvPr/>
        </p:nvSpPr>
        <p:spPr>
          <a:xfrm>
            <a:off x="3435363" y="4559534"/>
            <a:ext cx="959588" cy="302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b="1" dirty="0"/>
              <a:t>Prompt</a:t>
            </a:r>
            <a:endParaRPr lang="fr-FR" sz="1000" b="1" dirty="0">
              <a:solidFill>
                <a:srgbClr val="951B81"/>
              </a:solidFill>
            </a:endParaRPr>
          </a:p>
        </p:txBody>
      </p:sp>
      <p:sp>
        <p:nvSpPr>
          <p:cNvPr id="2122" name="Espace réservé du contenu 1">
            <a:extLst>
              <a:ext uri="{FF2B5EF4-FFF2-40B4-BE49-F238E27FC236}">
                <a16:creationId xmlns:a16="http://schemas.microsoft.com/office/drawing/2014/main" id="{5E53B91B-DA16-66DD-FAF6-BDC348490606}"/>
              </a:ext>
            </a:extLst>
          </p:cNvPr>
          <p:cNvSpPr txBox="1">
            <a:spLocks/>
          </p:cNvSpPr>
          <p:nvPr/>
        </p:nvSpPr>
        <p:spPr>
          <a:xfrm>
            <a:off x="3129783" y="5016365"/>
            <a:ext cx="1950407" cy="623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b="1" dirty="0" err="1">
                <a:solidFill>
                  <a:srgbClr val="006D91"/>
                </a:solidFill>
              </a:rPr>
              <a:t>Specific</a:t>
            </a:r>
            <a:r>
              <a:rPr lang="fr-FR" sz="1000" b="1" dirty="0">
                <a:solidFill>
                  <a:srgbClr val="006D91"/>
                </a:solidFill>
              </a:rPr>
              <a:t> </a:t>
            </a:r>
            <a:r>
              <a:rPr lang="fr-FR" sz="1000" b="1" dirty="0" err="1">
                <a:solidFill>
                  <a:srgbClr val="006D91"/>
                </a:solidFill>
              </a:rPr>
              <a:t>task</a:t>
            </a:r>
            <a:r>
              <a:rPr lang="fr-FR" sz="1000" b="1" dirty="0">
                <a:solidFill>
                  <a:srgbClr val="006D91"/>
                </a:solidFill>
              </a:rPr>
              <a:t> / </a:t>
            </a:r>
            <a:r>
              <a:rPr lang="fr-FR" sz="1000" b="1" dirty="0" err="1">
                <a:solidFill>
                  <a:srgbClr val="006D91"/>
                </a:solidFill>
              </a:rPr>
              <a:t>sector</a:t>
            </a:r>
            <a:br>
              <a:rPr lang="fr-FR" sz="1000" b="1" dirty="0">
                <a:solidFill>
                  <a:srgbClr val="006D91"/>
                </a:solidFill>
              </a:rPr>
            </a:br>
            <a:r>
              <a:rPr lang="fr-FR" sz="1000" dirty="0">
                <a:solidFill>
                  <a:srgbClr val="006D91"/>
                </a:solidFill>
              </a:rPr>
              <a:t>(e.g. : </a:t>
            </a:r>
            <a:r>
              <a:rPr lang="fr-FR" sz="1000" dirty="0" err="1">
                <a:solidFill>
                  <a:srgbClr val="006D91"/>
                </a:solidFill>
              </a:rPr>
              <a:t>telecom-related</a:t>
            </a:r>
            <a:r>
              <a:rPr lang="fr-FR" sz="1000" dirty="0">
                <a:solidFill>
                  <a:srgbClr val="006D91"/>
                </a:solidFill>
              </a:rPr>
              <a:t> </a:t>
            </a:r>
            <a:r>
              <a:rPr lang="fr-FR" sz="1000" dirty="0" err="1">
                <a:solidFill>
                  <a:srgbClr val="006D91"/>
                </a:solidFill>
              </a:rPr>
              <a:t>customer</a:t>
            </a:r>
            <a:r>
              <a:rPr lang="fr-FR" sz="1000" dirty="0">
                <a:solidFill>
                  <a:srgbClr val="006D91"/>
                </a:solidFill>
              </a:rPr>
              <a:t> service)</a:t>
            </a:r>
          </a:p>
        </p:txBody>
      </p:sp>
      <p:sp>
        <p:nvSpPr>
          <p:cNvPr id="2123" name="Espace réservé du contenu 1">
            <a:extLst>
              <a:ext uri="{FF2B5EF4-FFF2-40B4-BE49-F238E27FC236}">
                <a16:creationId xmlns:a16="http://schemas.microsoft.com/office/drawing/2014/main" id="{822D8FB3-BC12-0206-A5B8-0E2B708F4E21}"/>
              </a:ext>
            </a:extLst>
          </p:cNvPr>
          <p:cNvSpPr txBox="1">
            <a:spLocks/>
          </p:cNvSpPr>
          <p:nvPr/>
        </p:nvSpPr>
        <p:spPr>
          <a:xfrm>
            <a:off x="1344285" y="5125224"/>
            <a:ext cx="1522251" cy="747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b="1" dirty="0" err="1">
                <a:solidFill>
                  <a:srgbClr val="006D91"/>
                </a:solidFill>
              </a:rPr>
              <a:t>Specific</a:t>
            </a:r>
            <a:r>
              <a:rPr lang="fr-FR" sz="1000" b="1" dirty="0">
                <a:solidFill>
                  <a:srgbClr val="006D91"/>
                </a:solidFill>
              </a:rPr>
              <a:t> </a:t>
            </a:r>
            <a:r>
              <a:rPr lang="fr-FR" sz="1000" b="1" dirty="0" err="1">
                <a:solidFill>
                  <a:srgbClr val="006D91"/>
                </a:solidFill>
              </a:rPr>
              <a:t>datasets</a:t>
            </a:r>
            <a:r>
              <a:rPr lang="fr-FR" sz="1000" b="1" dirty="0">
                <a:solidFill>
                  <a:srgbClr val="006D91"/>
                </a:solidFill>
              </a:rPr>
              <a:t> </a:t>
            </a:r>
            <a:r>
              <a:rPr lang="fr-FR" sz="1000" dirty="0">
                <a:solidFill>
                  <a:srgbClr val="006D91"/>
                </a:solidFill>
              </a:rPr>
              <a:t>(e.g. : </a:t>
            </a:r>
            <a:r>
              <a:rPr lang="fr-FR" sz="1000" dirty="0" err="1">
                <a:solidFill>
                  <a:srgbClr val="006D91"/>
                </a:solidFill>
              </a:rPr>
              <a:t>telecom</a:t>
            </a:r>
            <a:r>
              <a:rPr lang="fr-FR" sz="1000" dirty="0">
                <a:solidFill>
                  <a:srgbClr val="006D91"/>
                </a:solidFill>
              </a:rPr>
              <a:t> </a:t>
            </a:r>
            <a:r>
              <a:rPr lang="fr-FR" sz="1000" dirty="0" err="1">
                <a:solidFill>
                  <a:srgbClr val="006D91"/>
                </a:solidFill>
              </a:rPr>
              <a:t>customer</a:t>
            </a:r>
            <a:r>
              <a:rPr lang="fr-FR" sz="1000" dirty="0">
                <a:solidFill>
                  <a:srgbClr val="006D91"/>
                </a:solidFill>
              </a:rPr>
              <a:t> </a:t>
            </a:r>
            <a:r>
              <a:rPr lang="fr-FR" sz="1000" dirty="0" err="1">
                <a:solidFill>
                  <a:srgbClr val="006D91"/>
                </a:solidFill>
              </a:rPr>
              <a:t>reviews</a:t>
            </a:r>
            <a:r>
              <a:rPr lang="fr-FR" sz="1000" dirty="0">
                <a:solidFill>
                  <a:srgbClr val="006D91"/>
                </a:solidFill>
              </a:rPr>
              <a:t>)</a:t>
            </a:r>
          </a:p>
        </p:txBody>
      </p:sp>
      <p:sp>
        <p:nvSpPr>
          <p:cNvPr id="2124" name="Espace réservé du contenu 5">
            <a:extLst>
              <a:ext uri="{FF2B5EF4-FFF2-40B4-BE49-F238E27FC236}">
                <a16:creationId xmlns:a16="http://schemas.microsoft.com/office/drawing/2014/main" id="{C2BB7FDD-01E9-7C50-A394-DC65FC069500}"/>
              </a:ext>
            </a:extLst>
          </p:cNvPr>
          <p:cNvSpPr txBox="1">
            <a:spLocks/>
          </p:cNvSpPr>
          <p:nvPr/>
        </p:nvSpPr>
        <p:spPr>
          <a:xfrm>
            <a:off x="387081" y="5711198"/>
            <a:ext cx="5551591" cy="560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>
                <a:solidFill>
                  <a:srgbClr val="951B81"/>
                </a:solidFill>
              </a:rPr>
              <a:t>Specific</a:t>
            </a:r>
            <a:r>
              <a:rPr lang="fr-FR" sz="1600" dirty="0">
                <a:solidFill>
                  <a:srgbClr val="951B81"/>
                </a:solidFill>
              </a:rPr>
              <a:t> use cases </a:t>
            </a:r>
            <a:r>
              <a:rPr lang="fr-FR" sz="1600" dirty="0" err="1">
                <a:solidFill>
                  <a:srgbClr val="951B81"/>
                </a:solidFill>
              </a:rPr>
              <a:t>requiring</a:t>
            </a:r>
            <a:r>
              <a:rPr lang="fr-FR" sz="1600" dirty="0">
                <a:solidFill>
                  <a:srgbClr val="951B81"/>
                </a:solidFill>
              </a:rPr>
              <a:t> </a:t>
            </a:r>
            <a:r>
              <a:rPr lang="fr-FR" sz="1600" dirty="0" err="1">
                <a:solidFill>
                  <a:srgbClr val="951B81"/>
                </a:solidFill>
              </a:rPr>
              <a:t>sector</a:t>
            </a:r>
            <a:r>
              <a:rPr lang="fr-FR" sz="1600" dirty="0">
                <a:solidFill>
                  <a:srgbClr val="951B81"/>
                </a:solidFill>
              </a:rPr>
              <a:t>/data </a:t>
            </a:r>
            <a:br>
              <a:rPr lang="fr-FR" sz="1600" dirty="0">
                <a:solidFill>
                  <a:srgbClr val="951B81"/>
                </a:solidFill>
              </a:rPr>
            </a:br>
            <a:r>
              <a:rPr lang="fr-FR" sz="1600" dirty="0">
                <a:solidFill>
                  <a:srgbClr val="951B81"/>
                </a:solidFill>
              </a:rPr>
              <a:t>adaptation (or </a:t>
            </a:r>
            <a:r>
              <a:rPr lang="fr-FR" sz="1600" dirty="0" err="1">
                <a:solidFill>
                  <a:srgbClr val="951B81"/>
                </a:solidFill>
              </a:rPr>
              <a:t>requiring</a:t>
            </a:r>
            <a:r>
              <a:rPr lang="fr-FR" sz="1600" dirty="0">
                <a:solidFill>
                  <a:srgbClr val="951B81"/>
                </a:solidFill>
              </a:rPr>
              <a:t> performance)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2E2A3F30-E5F5-576D-27F5-F9D6DC72E8E3}"/>
              </a:ext>
            </a:extLst>
          </p:cNvPr>
          <p:cNvSpPr txBox="1">
            <a:spLocks/>
          </p:cNvSpPr>
          <p:nvPr/>
        </p:nvSpPr>
        <p:spPr>
          <a:xfrm>
            <a:off x="8224550" y="2300225"/>
            <a:ext cx="1053009" cy="219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dirty="0">
                <a:solidFill>
                  <a:srgbClr val="006D91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52040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F51A379-BACB-4019-D2C3-427F466DFE33}"/>
              </a:ext>
            </a:extLst>
          </p:cNvPr>
          <p:cNvCxnSpPr/>
          <p:nvPr/>
        </p:nvCxnSpPr>
        <p:spPr>
          <a:xfrm>
            <a:off x="387081" y="3581399"/>
            <a:ext cx="11328669" cy="0"/>
          </a:xfrm>
          <a:prstGeom prst="line">
            <a:avLst/>
          </a:prstGeom>
          <a:ln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84274F2-D1CD-445C-6017-0D128A3CA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081" y="1617901"/>
            <a:ext cx="5696528" cy="1984616"/>
          </a:xfrm>
        </p:spPr>
        <p:txBody>
          <a:bodyPr>
            <a:normAutofit/>
          </a:bodyPr>
          <a:lstStyle/>
          <a:p>
            <a:r>
              <a:rPr lang="fr-FR" sz="1400" dirty="0"/>
              <a:t>Inventory of </a:t>
            </a:r>
            <a:r>
              <a:rPr lang="fr-FR" sz="1400" b="1" dirty="0" err="1">
                <a:solidFill>
                  <a:srgbClr val="951B81"/>
                </a:solidFill>
              </a:rPr>
              <a:t>hundreds</a:t>
            </a:r>
            <a:r>
              <a:rPr lang="fr-FR" sz="1400" b="1" dirty="0">
                <a:solidFill>
                  <a:srgbClr val="951B81"/>
                </a:solidFill>
              </a:rPr>
              <a:t> of GAI use cases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SMEs</a:t>
            </a:r>
            <a:endParaRPr lang="fr-FR" sz="1400" dirty="0">
              <a:sym typeface="Wingdings" panose="05000000000000000000" pitchFamily="2" charset="2"/>
            </a:endParaRPr>
          </a:p>
          <a:p>
            <a:r>
              <a:rPr lang="fr-FR" sz="1400" b="1" dirty="0" err="1">
                <a:solidFill>
                  <a:srgbClr val="951B81"/>
                </a:solidFill>
              </a:rPr>
              <a:t>Strategy</a:t>
            </a:r>
            <a:r>
              <a:rPr lang="fr-FR" sz="1400" b="1" dirty="0">
                <a:solidFill>
                  <a:srgbClr val="951B81"/>
                </a:solidFill>
              </a:rPr>
              <a:t> </a:t>
            </a:r>
            <a:r>
              <a:rPr lang="fr-FR" sz="1400" b="1" dirty="0" err="1">
                <a:solidFill>
                  <a:srgbClr val="951B81"/>
                </a:solidFill>
              </a:rPr>
              <a:t>alignment</a:t>
            </a:r>
            <a:r>
              <a:rPr lang="fr-FR" sz="1400" dirty="0"/>
              <a:t> / </a:t>
            </a:r>
            <a:r>
              <a:rPr lang="fr-FR" sz="1400" dirty="0" err="1"/>
              <a:t>Priorities</a:t>
            </a:r>
            <a:r>
              <a:rPr lang="fr-FR" sz="1400" dirty="0"/>
              <a:t> / Control </a:t>
            </a:r>
            <a:r>
              <a:rPr lang="fr-FR" sz="1400" dirty="0" err="1"/>
              <a:t>tower</a:t>
            </a:r>
            <a:endParaRPr lang="fr-FR" sz="1400" dirty="0"/>
          </a:p>
          <a:p>
            <a:r>
              <a:rPr lang="fr-FR" sz="1400" b="1" dirty="0">
                <a:solidFill>
                  <a:srgbClr val="951B81"/>
                </a:solidFill>
              </a:rPr>
              <a:t>Chief AI </a:t>
            </a:r>
            <a:r>
              <a:rPr lang="fr-FR" sz="1400" b="1" dirty="0" err="1">
                <a:solidFill>
                  <a:srgbClr val="951B81"/>
                </a:solidFill>
              </a:rPr>
              <a:t>Officer</a:t>
            </a:r>
            <a:r>
              <a:rPr lang="fr-FR" sz="1400" b="1" dirty="0">
                <a:solidFill>
                  <a:srgbClr val="951B81"/>
                </a:solidFill>
              </a:rPr>
              <a:t> </a:t>
            </a:r>
            <a:r>
              <a:rPr lang="fr-FR" sz="1400" dirty="0"/>
              <a:t>: partnerships, ...</a:t>
            </a:r>
          </a:p>
          <a:p>
            <a:r>
              <a:rPr lang="fr-FR" sz="1400" dirty="0"/>
              <a:t>CTO : </a:t>
            </a:r>
            <a:r>
              <a:rPr lang="fr-FR" sz="1400" dirty="0" err="1"/>
              <a:t>owner</a:t>
            </a:r>
            <a:r>
              <a:rPr lang="fr-FR" sz="1400" dirty="0"/>
              <a:t> of GAI </a:t>
            </a:r>
            <a:r>
              <a:rPr lang="fr-FR" sz="1400" b="1" dirty="0" err="1">
                <a:solidFill>
                  <a:srgbClr val="951B81"/>
                </a:solidFill>
              </a:rPr>
              <a:t>technology</a:t>
            </a:r>
            <a:r>
              <a:rPr lang="fr-FR" sz="1400" b="1" dirty="0">
                <a:solidFill>
                  <a:srgbClr val="951B81"/>
                </a:solidFill>
              </a:rPr>
              <a:t> </a:t>
            </a:r>
            <a:r>
              <a:rPr lang="fr-FR" sz="1400" b="1" dirty="0" err="1">
                <a:solidFill>
                  <a:srgbClr val="951B81"/>
                </a:solidFill>
              </a:rPr>
              <a:t>strategy</a:t>
            </a:r>
            <a:r>
              <a:rPr lang="fr-FR" sz="1400" b="1" dirty="0">
                <a:solidFill>
                  <a:srgbClr val="951B81"/>
                </a:solidFill>
              </a:rPr>
              <a:t> </a:t>
            </a:r>
            <a:r>
              <a:rPr lang="fr-FR" sz="1400" dirty="0"/>
              <a:t>/ </a:t>
            </a:r>
            <a:r>
              <a:rPr lang="fr-FR" sz="1400" dirty="0" err="1"/>
              <a:t>foundations</a:t>
            </a:r>
            <a:endParaRPr lang="fr-FR" sz="1400" dirty="0"/>
          </a:p>
          <a:p>
            <a:r>
              <a:rPr lang="fr-FR" sz="1400" b="1" dirty="0" err="1">
                <a:solidFill>
                  <a:srgbClr val="951B81"/>
                </a:solidFill>
              </a:rPr>
              <a:t>Research</a:t>
            </a:r>
            <a:r>
              <a:rPr lang="fr-FR" sz="1400" b="1" dirty="0">
                <a:solidFill>
                  <a:srgbClr val="951B81"/>
                </a:solidFill>
              </a:rPr>
              <a:t> </a:t>
            </a:r>
            <a:r>
              <a:rPr lang="fr-FR" sz="1400" b="1" dirty="0" err="1">
                <a:solidFill>
                  <a:srgbClr val="951B81"/>
                </a:solidFill>
              </a:rPr>
              <a:t>Labs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(G)AI initiatives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8BE373-01C8-9892-1B73-A55C3FFCF85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The « </a:t>
            </a:r>
            <a:r>
              <a:rPr lang="fr-FR" dirty="0" err="1"/>
              <a:t>systematic</a:t>
            </a:r>
            <a:r>
              <a:rPr lang="fr-FR" dirty="0"/>
              <a:t> » </a:t>
            </a:r>
            <a:r>
              <a:rPr lang="fr-FR" dirty="0" err="1"/>
              <a:t>telco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DD63475-7445-B4ED-F55A-3277484BE555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fr-FR" dirty="0"/>
              <a:t>The « </a:t>
            </a:r>
            <a:r>
              <a:rPr lang="fr-FR" dirty="0" err="1"/>
              <a:t>nonconformist</a:t>
            </a:r>
            <a:r>
              <a:rPr lang="fr-FR" dirty="0"/>
              <a:t> » </a:t>
            </a:r>
            <a:r>
              <a:rPr lang="fr-FR" dirty="0" err="1"/>
              <a:t>telco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FDF33C-1CD6-CB42-AF9D-794C8853FF7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76979" y="4228903"/>
            <a:ext cx="5551591" cy="1984616"/>
          </a:xfrm>
        </p:spPr>
        <p:txBody>
          <a:bodyPr>
            <a:noAutofit/>
          </a:bodyPr>
          <a:lstStyle/>
          <a:p>
            <a:r>
              <a:rPr lang="fr-FR" sz="1400" dirty="0"/>
              <a:t>Medium-</a:t>
            </a:r>
            <a:r>
              <a:rPr lang="fr-FR" sz="1400" dirty="0" err="1"/>
              <a:t>sized</a:t>
            </a:r>
            <a:r>
              <a:rPr lang="fr-FR" sz="1400" dirty="0"/>
              <a:t>, CEO = </a:t>
            </a:r>
            <a:r>
              <a:rPr lang="fr-FR" sz="1400" dirty="0" err="1"/>
              <a:t>founder</a:t>
            </a:r>
            <a:endParaRPr lang="fr-FR" sz="1400" dirty="0"/>
          </a:p>
          <a:p>
            <a:r>
              <a:rPr lang="fr-FR" sz="1400" dirty="0"/>
              <a:t>Busy teams / GAI in addition to the </a:t>
            </a:r>
            <a:r>
              <a:rPr lang="fr-FR" sz="1400" dirty="0" err="1"/>
              <a:t>everyday</a:t>
            </a:r>
            <a:r>
              <a:rPr lang="fr-FR" sz="1400" dirty="0"/>
              <a:t> </a:t>
            </a:r>
            <a:r>
              <a:rPr lang="fr-FR" sz="1400" dirty="0" err="1"/>
              <a:t>work</a:t>
            </a:r>
            <a:endParaRPr lang="fr-FR" sz="1400" dirty="0"/>
          </a:p>
          <a:p>
            <a:r>
              <a:rPr lang="fr-FR" sz="1400" b="1" dirty="0">
                <a:solidFill>
                  <a:srgbClr val="951B81"/>
                </a:solidFill>
              </a:rPr>
              <a:t>Bottom-up</a:t>
            </a:r>
            <a:r>
              <a:rPr lang="fr-FR" sz="1400" dirty="0"/>
              <a:t> : CEO encourages </a:t>
            </a:r>
            <a:r>
              <a:rPr lang="fr-FR" sz="1400" dirty="0" err="1"/>
              <a:t>individuals</a:t>
            </a:r>
            <a:r>
              <a:rPr lang="fr-FR" sz="1400" dirty="0"/>
              <a:t> to </a:t>
            </a:r>
            <a:r>
              <a:rPr lang="fr-FR" sz="1400" dirty="0" err="1"/>
              <a:t>contemplate</a:t>
            </a:r>
            <a:r>
              <a:rPr lang="fr-FR" sz="1400" dirty="0"/>
              <a:t> </a:t>
            </a:r>
            <a:r>
              <a:rPr lang="fr-FR" sz="1400" dirty="0" err="1"/>
              <a:t>it</a:t>
            </a:r>
            <a:r>
              <a:rPr lang="fr-FR" sz="1400" dirty="0"/>
              <a:t> and </a:t>
            </a:r>
            <a:r>
              <a:rPr lang="fr-FR" sz="1400" dirty="0" err="1"/>
              <a:t>awaits</a:t>
            </a:r>
            <a:r>
              <a:rPr lang="fr-FR" sz="1400" dirty="0"/>
              <a:t> </a:t>
            </a:r>
            <a:r>
              <a:rPr lang="fr-FR" sz="1400" dirty="0" err="1"/>
              <a:t>valuable</a:t>
            </a:r>
            <a:r>
              <a:rPr lang="fr-FR" sz="1400" dirty="0"/>
              <a:t> feedback</a:t>
            </a:r>
          </a:p>
          <a:p>
            <a:r>
              <a:rPr lang="fr-FR" sz="1400" dirty="0"/>
              <a:t>CTO </a:t>
            </a:r>
            <a:r>
              <a:rPr lang="fr-FR" sz="1400" dirty="0" err="1"/>
              <a:t>keeps</a:t>
            </a:r>
            <a:r>
              <a:rPr lang="fr-FR" sz="1400" dirty="0"/>
              <a:t> an </a:t>
            </a:r>
            <a:r>
              <a:rPr lang="fr-FR" sz="1400" dirty="0" err="1"/>
              <a:t>eye</a:t>
            </a:r>
            <a:r>
              <a:rPr lang="fr-FR" sz="1400" dirty="0"/>
              <a:t> on </a:t>
            </a:r>
            <a:r>
              <a:rPr lang="fr-FR" sz="1400" dirty="0" err="1"/>
              <a:t>technology</a:t>
            </a:r>
            <a:r>
              <a:rPr lang="fr-FR" sz="1400" dirty="0"/>
              <a:t> in </a:t>
            </a:r>
            <a:r>
              <a:rPr lang="fr-FR" sz="1400" dirty="0" err="1"/>
              <a:t>his</a:t>
            </a:r>
            <a:r>
              <a:rPr lang="fr-FR" sz="1400" dirty="0"/>
              <a:t> </a:t>
            </a:r>
            <a:r>
              <a:rPr lang="fr-FR" sz="1400" b="1" dirty="0" err="1">
                <a:solidFill>
                  <a:srgbClr val="951B81"/>
                </a:solidFill>
              </a:rPr>
              <a:t>spare</a:t>
            </a:r>
            <a:r>
              <a:rPr lang="fr-FR" sz="1400" b="1" dirty="0">
                <a:solidFill>
                  <a:srgbClr val="951B81"/>
                </a:solidFill>
              </a:rPr>
              <a:t> time</a:t>
            </a:r>
          </a:p>
          <a:p>
            <a:r>
              <a:rPr lang="fr-FR" sz="1400" b="1" dirty="0">
                <a:solidFill>
                  <a:srgbClr val="951B81"/>
                </a:solidFill>
              </a:rPr>
              <a:t>Light GAI </a:t>
            </a:r>
            <a:r>
              <a:rPr lang="fr-FR" sz="1400" b="1" dirty="0" err="1">
                <a:solidFill>
                  <a:srgbClr val="951B81"/>
                </a:solidFill>
              </a:rPr>
              <a:t>approach</a:t>
            </a:r>
            <a:r>
              <a:rPr lang="fr-FR" sz="1400" b="1" dirty="0">
                <a:solidFill>
                  <a:srgbClr val="951B81"/>
                </a:solidFill>
              </a:rPr>
              <a:t>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BEEC515-A2DC-4470-97BB-DD1DF44EB75B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>
            <a:no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Business </a:t>
            </a:r>
            <a:r>
              <a:rPr lang="fr-FR" sz="1400" dirty="0" err="1">
                <a:solidFill>
                  <a:schemeClr val="tx1"/>
                </a:solidFill>
              </a:rPr>
              <a:t>owners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view</a:t>
            </a:r>
            <a:r>
              <a:rPr lang="fr-FR" sz="1400" dirty="0">
                <a:solidFill>
                  <a:schemeClr val="tx1"/>
                </a:solidFill>
              </a:rPr>
              <a:t> GAI as a </a:t>
            </a:r>
            <a:r>
              <a:rPr lang="fr-FR" sz="1400" b="1" dirty="0" err="1">
                <a:solidFill>
                  <a:srgbClr val="951B81"/>
                </a:solidFill>
              </a:rPr>
              <a:t>magical</a:t>
            </a:r>
            <a:r>
              <a:rPr lang="fr-FR" sz="1400" b="1" dirty="0">
                <a:solidFill>
                  <a:srgbClr val="951B81"/>
                </a:solidFill>
              </a:rPr>
              <a:t> solution </a:t>
            </a:r>
            <a:r>
              <a:rPr lang="fr-FR" sz="1400" dirty="0">
                <a:solidFill>
                  <a:schemeClr val="tx1"/>
                </a:solidFill>
              </a:rPr>
              <a:t>to </a:t>
            </a:r>
            <a:r>
              <a:rPr lang="fr-FR" sz="1400" dirty="0" err="1">
                <a:solidFill>
                  <a:schemeClr val="tx1"/>
                </a:solidFill>
              </a:rPr>
              <a:t>address</a:t>
            </a:r>
            <a:r>
              <a:rPr lang="fr-FR" sz="1400" dirty="0">
                <a:solidFill>
                  <a:schemeClr val="tx1"/>
                </a:solidFill>
              </a:rPr>
              <a:t> all </a:t>
            </a:r>
            <a:r>
              <a:rPr lang="fr-FR" sz="1400" dirty="0" err="1">
                <a:solidFill>
                  <a:schemeClr val="tx1"/>
                </a:solidFill>
              </a:rPr>
              <a:t>their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problems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But </a:t>
            </a:r>
            <a:r>
              <a:rPr lang="fr-FR" sz="1400" dirty="0" err="1">
                <a:solidFill>
                  <a:schemeClr val="tx1"/>
                </a:solidFill>
              </a:rPr>
              <a:t>neither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rgbClr val="951B81"/>
                </a:solidFill>
              </a:rPr>
              <a:t>data </a:t>
            </a:r>
            <a:r>
              <a:rPr lang="fr-FR" sz="1400" dirty="0" err="1">
                <a:solidFill>
                  <a:schemeClr val="tx1"/>
                </a:solidFill>
              </a:rPr>
              <a:t>maturity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  <a:r>
              <a:rPr lang="fr-FR" sz="1400" dirty="0" err="1">
                <a:solidFill>
                  <a:schemeClr val="tx1"/>
                </a:solidFill>
              </a:rPr>
              <a:t>nor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rgbClr val="951B81"/>
                </a:solidFill>
              </a:rPr>
              <a:t>process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maturity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is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there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yet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No </a:t>
            </a:r>
            <a:r>
              <a:rPr lang="fr-FR" sz="1400" dirty="0" err="1">
                <a:solidFill>
                  <a:schemeClr val="tx1"/>
                </a:solidFill>
              </a:rPr>
              <a:t>corporate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policies</a:t>
            </a:r>
            <a:r>
              <a:rPr lang="fr-FR" sz="1400" dirty="0">
                <a:solidFill>
                  <a:schemeClr val="tx1"/>
                </a:solidFill>
              </a:rPr>
              <a:t>, no </a:t>
            </a:r>
            <a:r>
              <a:rPr lang="fr-FR" sz="1400" b="1" dirty="0" err="1">
                <a:solidFill>
                  <a:srgbClr val="951B81"/>
                </a:solidFill>
              </a:rPr>
              <a:t>corporate</a:t>
            </a:r>
            <a:r>
              <a:rPr lang="fr-FR" sz="1400" b="1" dirty="0">
                <a:solidFill>
                  <a:srgbClr val="951B81"/>
                </a:solidFill>
              </a:rPr>
              <a:t> guidelines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... </a:t>
            </a:r>
            <a:r>
              <a:rPr lang="fr-FR" sz="1400" dirty="0" err="1">
                <a:solidFill>
                  <a:schemeClr val="tx1"/>
                </a:solidFill>
              </a:rPr>
              <a:t>leading</a:t>
            </a:r>
            <a:r>
              <a:rPr lang="fr-FR" sz="1400" dirty="0">
                <a:solidFill>
                  <a:schemeClr val="tx1"/>
                </a:solidFill>
              </a:rPr>
              <a:t> to </a:t>
            </a:r>
            <a:r>
              <a:rPr lang="fr-FR" sz="1400" dirty="0" err="1">
                <a:solidFill>
                  <a:schemeClr val="tx1"/>
                </a:solidFill>
              </a:rPr>
              <a:t>decentralized</a:t>
            </a:r>
            <a:r>
              <a:rPr lang="fr-FR" sz="1400" dirty="0">
                <a:solidFill>
                  <a:schemeClr val="tx1"/>
                </a:solidFill>
              </a:rPr>
              <a:t>/</a:t>
            </a:r>
            <a:r>
              <a:rPr lang="fr-FR" sz="1400" b="1" dirty="0" err="1">
                <a:solidFill>
                  <a:srgbClr val="951B81"/>
                </a:solidFill>
              </a:rPr>
              <a:t>uncontrolled</a:t>
            </a:r>
            <a:r>
              <a:rPr lang="fr-FR" sz="1400" dirty="0">
                <a:solidFill>
                  <a:schemeClr val="tx1"/>
                </a:solidFill>
              </a:rPr>
              <a:t> initiatives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2BA0180-A5DF-7143-9D41-6BB6604645EA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 algn="ctr"/>
            <a:r>
              <a:rPr lang="fr-FR" dirty="0"/>
              <a:t>The « entrepreneurial » </a:t>
            </a:r>
            <a:r>
              <a:rPr lang="fr-FR" dirty="0" err="1"/>
              <a:t>telco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3EB8AEA-0C05-0A8A-A9C9-ED8BB3731E34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The « </a:t>
            </a:r>
            <a:r>
              <a:rPr lang="fr-FR" dirty="0" err="1"/>
              <a:t>messy</a:t>
            </a:r>
            <a:r>
              <a:rPr lang="fr-FR" dirty="0"/>
              <a:t> » </a:t>
            </a:r>
            <a:r>
              <a:rPr lang="fr-FR" dirty="0" err="1"/>
              <a:t>telco</a:t>
            </a: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B90BC490-8B56-15E0-5E9E-BE56C4B3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Insights </a:t>
            </a:r>
            <a:r>
              <a:rPr lang="fr-FR" dirty="0" err="1"/>
              <a:t>from</a:t>
            </a:r>
            <a:r>
              <a:rPr lang="fr-FR" dirty="0"/>
              <a:t> French </a:t>
            </a:r>
            <a:r>
              <a:rPr lang="fr-FR" dirty="0" err="1"/>
              <a:t>telcos</a:t>
            </a:r>
            <a:r>
              <a:rPr lang="fr-FR" dirty="0"/>
              <a:t> –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of </a:t>
            </a:r>
            <a:r>
              <a:rPr lang="fr-FR" dirty="0" err="1"/>
              <a:t>approach</a:t>
            </a:r>
            <a:r>
              <a:rPr lang="fr-FR" dirty="0"/>
              <a:t>?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3491BB76-BE3C-486D-F5DA-C3C66FBF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Picx helps you pick and peck ideas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CE17B1F0-C475-D04B-B325-C57030DA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3519-F78B-450E-954D-4AAB37F15D0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50EFA6-5BF2-82FA-C8B5-B3E1E4E38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530" y="1617899"/>
            <a:ext cx="5809613" cy="1984617"/>
          </a:xfrm>
        </p:spPr>
        <p:txBody>
          <a:bodyPr>
            <a:noAutofit/>
          </a:bodyPr>
          <a:lstStyle/>
          <a:p>
            <a:r>
              <a:rPr lang="fr-FR" sz="1400" dirty="0" err="1"/>
              <a:t>Invested</a:t>
            </a:r>
            <a:r>
              <a:rPr lang="fr-FR" sz="1400" dirty="0"/>
              <a:t> 300 M€ in </a:t>
            </a:r>
            <a:r>
              <a:rPr lang="fr-FR" sz="1400" b="1" dirty="0">
                <a:solidFill>
                  <a:srgbClr val="951B81"/>
                </a:solidFill>
              </a:rPr>
              <a:t>open science </a:t>
            </a:r>
            <a:r>
              <a:rPr lang="fr-FR" sz="1400" dirty="0"/>
              <a:t>w/ </a:t>
            </a:r>
            <a:r>
              <a:rPr lang="fr-FR" sz="1400" dirty="0" err="1"/>
              <a:t>Eric</a:t>
            </a:r>
            <a:r>
              <a:rPr lang="fr-FR" sz="1400" dirty="0"/>
              <a:t> Schmidt</a:t>
            </a:r>
          </a:p>
          <a:p>
            <a:r>
              <a:rPr lang="fr-FR" sz="1400" dirty="0" err="1"/>
              <a:t>Hired</a:t>
            </a:r>
            <a:r>
              <a:rPr lang="fr-FR" sz="1400" dirty="0"/>
              <a:t> </a:t>
            </a:r>
            <a:r>
              <a:rPr lang="fr-FR" sz="1400" b="1" dirty="0">
                <a:solidFill>
                  <a:srgbClr val="951B81"/>
                </a:solidFill>
              </a:rPr>
              <a:t>top AI </a:t>
            </a:r>
            <a:r>
              <a:rPr lang="fr-FR" sz="1400" b="1" dirty="0" err="1">
                <a:solidFill>
                  <a:srgbClr val="951B81"/>
                </a:solidFill>
              </a:rPr>
              <a:t>scientists</a:t>
            </a:r>
            <a:r>
              <a:rPr lang="fr-FR" sz="1400" b="1" dirty="0">
                <a:solidFill>
                  <a:srgbClr val="951B81"/>
                </a:solidFill>
              </a:rPr>
              <a:t> </a:t>
            </a:r>
            <a:r>
              <a:rPr lang="fr-FR" sz="1400" dirty="0"/>
              <a:t>(Meta, </a:t>
            </a:r>
            <a:r>
              <a:rPr lang="fr-FR" sz="1400" dirty="0" err="1"/>
              <a:t>Deepmind</a:t>
            </a:r>
            <a:r>
              <a:rPr lang="fr-FR" sz="1400" dirty="0"/>
              <a:t>, MS...)</a:t>
            </a:r>
          </a:p>
          <a:p>
            <a:r>
              <a:rPr lang="fr-FR" sz="1400" b="1" dirty="0" err="1">
                <a:solidFill>
                  <a:srgbClr val="951B81"/>
                </a:solidFill>
              </a:rPr>
              <a:t>Investigating</a:t>
            </a:r>
            <a:r>
              <a:rPr lang="fr-FR" sz="1400" dirty="0"/>
              <a:t> the </a:t>
            </a:r>
            <a:r>
              <a:rPr lang="fr-FR" sz="1400" dirty="0" err="1"/>
              <a:t>technology</a:t>
            </a:r>
            <a:r>
              <a:rPr lang="fr-FR" sz="1400" dirty="0"/>
              <a:t>, no </a:t>
            </a:r>
            <a:r>
              <a:rPr lang="fr-FR" sz="1400" dirty="0" err="1"/>
              <a:t>stated</a:t>
            </a:r>
            <a:r>
              <a:rPr lang="fr-FR" sz="1400" dirty="0"/>
              <a:t> objectives</a:t>
            </a:r>
          </a:p>
          <a:p>
            <a:r>
              <a:rPr lang="fr-FR" sz="1400" b="1" dirty="0">
                <a:solidFill>
                  <a:srgbClr val="951B81"/>
                </a:solidFill>
              </a:rPr>
              <a:t>Leveraging</a:t>
            </a:r>
            <a:r>
              <a:rPr lang="fr-FR" sz="1400" dirty="0"/>
              <a:t> the group </a:t>
            </a:r>
            <a:r>
              <a:rPr lang="fr-FR" sz="1400" b="1" dirty="0">
                <a:solidFill>
                  <a:srgbClr val="951B81"/>
                </a:solidFill>
              </a:rPr>
              <a:t>cloud</a:t>
            </a:r>
            <a:r>
              <a:rPr lang="fr-FR" sz="1400" dirty="0"/>
              <a:t> SP</a:t>
            </a:r>
          </a:p>
          <a:p>
            <a:r>
              <a:rPr lang="fr-FR" sz="1400" dirty="0">
                <a:sym typeface="Wingdings" panose="05000000000000000000" pitchFamily="2" charset="2"/>
              </a:rPr>
              <a:t>and the group </a:t>
            </a:r>
            <a:r>
              <a:rPr lang="fr-FR" sz="1400" b="1" dirty="0" err="1">
                <a:solidFill>
                  <a:srgbClr val="951B81"/>
                </a:solidFill>
                <a:sym typeface="Wingdings" panose="05000000000000000000" pitchFamily="2" charset="2"/>
              </a:rPr>
              <a:t>telecom</a:t>
            </a:r>
            <a:r>
              <a:rPr lang="fr-FR" sz="1400" dirty="0">
                <a:sym typeface="Wingdings" panose="05000000000000000000" pitchFamily="2" charset="2"/>
              </a:rPr>
              <a:t> SP for businesses</a:t>
            </a:r>
          </a:p>
          <a:p>
            <a:endParaRPr lang="fr-FR" sz="14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1632CBE-61EF-AB41-C564-615E225A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000" y="2671770"/>
            <a:ext cx="909090" cy="2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4766E59-AD22-957B-D1C6-61269C391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765" y="21573"/>
            <a:ext cx="1095528" cy="109552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C2F5DED-3E65-6B96-2F82-61330EF36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2513" y="2997695"/>
            <a:ext cx="1025348" cy="2718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FBBB935-CD29-A93F-2DFF-434889033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0100" y="2615799"/>
            <a:ext cx="353508" cy="3030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DFB17C3-0DB6-A0B0-B7EA-9311E2771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5519" y="1529485"/>
            <a:ext cx="971686" cy="55252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A99B94E8-9C04-B6D4-1ECF-43430750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608" y="1205515"/>
            <a:ext cx="684438" cy="2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2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56426A5-0E9D-16BE-1E27-94118407DC5D}"/>
              </a:ext>
            </a:extLst>
          </p:cNvPr>
          <p:cNvGrpSpPr/>
          <p:nvPr/>
        </p:nvGrpSpPr>
        <p:grpSpPr>
          <a:xfrm>
            <a:off x="644166" y="2434047"/>
            <a:ext cx="10786953" cy="3832575"/>
            <a:chOff x="848695" y="1482697"/>
            <a:chExt cx="10786953" cy="40193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615A0-BC9A-4F49-733F-35B74730A227}"/>
                </a:ext>
              </a:extLst>
            </p:cNvPr>
            <p:cNvSpPr/>
            <p:nvPr/>
          </p:nvSpPr>
          <p:spPr>
            <a:xfrm>
              <a:off x="4611171" y="1482697"/>
              <a:ext cx="7024477" cy="374013"/>
            </a:xfrm>
            <a:prstGeom prst="rect">
              <a:avLst/>
            </a:prstGeom>
            <a:solidFill>
              <a:srgbClr val="951B81"/>
            </a:solidFill>
            <a:ln>
              <a:solidFill>
                <a:srgbClr val="951B8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latin typeface="Verdana" panose="020B0604030504040204" pitchFamily="34" charset="0"/>
                  <a:ea typeface="Verdana" panose="020B0604030504040204" pitchFamily="34" charset="0"/>
                </a:rPr>
                <a:t>Risks - Function of use case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88497CDA-CC57-5767-5A51-121622A5852D}"/>
                </a:ext>
              </a:extLst>
            </p:cNvPr>
            <p:cNvGrpSpPr/>
            <p:nvPr/>
          </p:nvGrpSpPr>
          <p:grpSpPr>
            <a:xfrm>
              <a:off x="4553806" y="1966462"/>
              <a:ext cx="7005390" cy="2965348"/>
              <a:chOff x="4880705" y="3418293"/>
              <a:chExt cx="7005390" cy="2965348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66905194-44EE-B1CF-2558-39483703B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1648" y="4093579"/>
                <a:ext cx="303526" cy="504851"/>
              </a:xfrm>
              <a:prstGeom prst="rect">
                <a:avLst/>
              </a:prstGeom>
            </p:spPr>
          </p:pic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B215C993-206C-AE1F-08E2-BE6607122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0705" y="5447053"/>
                <a:ext cx="376373" cy="495325"/>
              </a:xfrm>
              <a:prstGeom prst="rect">
                <a:avLst/>
              </a:prstGeom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E53B7BF6-DA36-819D-15FF-D845EEAAB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8042" y="4764677"/>
                <a:ext cx="382444" cy="533427"/>
              </a:xfrm>
              <a:prstGeom prst="rect">
                <a:avLst/>
              </a:prstGeom>
            </p:spPr>
          </p:pic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7D5B6AA-210A-6AB7-6A52-3E3166F812D1}"/>
                  </a:ext>
                </a:extLst>
              </p:cNvPr>
              <p:cNvSpPr txBox="1"/>
              <p:nvPr/>
            </p:nvSpPr>
            <p:spPr>
              <a:xfrm>
                <a:off x="5280485" y="3418293"/>
                <a:ext cx="6347003" cy="484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Bias</a:t>
                </a:r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, discrimination, stereotyping / </a:t>
                </a:r>
                <a:r>
                  <a:rPr lang="fr-FR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violation of privacy / illicit content / violation of business secrets / erroneous content and false information. </a:t>
                </a:r>
                <a:endParaRPr lang="fr-FR" sz="12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CA091FF-3059-0568-DC41-9E16EBFA5FE5}"/>
                  </a:ext>
                </a:extLst>
              </p:cNvPr>
              <p:cNvSpPr txBox="1"/>
              <p:nvPr/>
            </p:nvSpPr>
            <p:spPr>
              <a:xfrm>
                <a:off x="5274091" y="4119716"/>
                <a:ext cx="6605611" cy="484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Excessive standardization of knowledge and formats generated by generative AI / weakening of cultural diversity</a:t>
                </a:r>
                <a:endParaRPr lang="fr-FR" sz="12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784A25B3-B7B8-7E27-C33A-E780D1D70110}"/>
                  </a:ext>
                </a:extLst>
              </p:cNvPr>
              <p:cNvSpPr txBox="1"/>
              <p:nvPr/>
            </p:nvSpPr>
            <p:spPr>
              <a:xfrm>
                <a:off x="5314542" y="4828620"/>
                <a:ext cx="6184683" cy="290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Technological dependence, loss of social ties, intrusion and loss of trust</a:t>
                </a:r>
                <a:endParaRPr lang="fr-FR" sz="12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15BB993-7AE5-C09F-E542-4D90B3EB53DC}"/>
                  </a:ext>
                </a:extLst>
              </p:cNvPr>
              <p:cNvSpPr txBox="1"/>
              <p:nvPr/>
            </p:nvSpPr>
            <p:spPr>
              <a:xfrm>
                <a:off x="5280484" y="5461638"/>
                <a:ext cx="6605611" cy="290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Cyber risks (cyber-malware / cyber-terrorism) / mass surveillance </a:t>
                </a:r>
                <a:endParaRPr lang="fr-FR" sz="12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0DA47F4A-84C2-2260-8F3E-4C86239D6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5384" y="5981923"/>
                <a:ext cx="409158" cy="401718"/>
              </a:xfrm>
              <a:prstGeom prst="rect">
                <a:avLst/>
              </a:prstGeom>
            </p:spPr>
          </p:pic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3BA1AC89-FA87-BDBA-09F6-D8D17E5C36A9}"/>
                  </a:ext>
                </a:extLst>
              </p:cNvPr>
              <p:cNvSpPr txBox="1"/>
              <p:nvPr/>
            </p:nvSpPr>
            <p:spPr>
              <a:xfrm>
                <a:off x="5280484" y="6028891"/>
                <a:ext cx="6284337" cy="290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CSR risks (environment / well-being / labor market disruption)</a:t>
                </a:r>
                <a:endParaRPr lang="fr-FR" sz="12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9E4F7C-4622-3BCE-B57C-64A81BBD4C94}"/>
                </a:ext>
              </a:extLst>
            </p:cNvPr>
            <p:cNvSpPr/>
            <p:nvPr/>
          </p:nvSpPr>
          <p:spPr>
            <a:xfrm>
              <a:off x="848695" y="1866649"/>
              <a:ext cx="3276000" cy="3571641"/>
            </a:xfrm>
            <a:prstGeom prst="rect">
              <a:avLst/>
            </a:prstGeom>
            <a:noFill/>
            <a:ln>
              <a:solidFill>
                <a:srgbClr val="006D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Data control </a:t>
              </a:r>
            </a:p>
            <a:p>
              <a:pPr algn="ctr"/>
              <a:endPara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fr-FR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Mastering technologies</a:t>
              </a:r>
            </a:p>
            <a:p>
              <a:pPr algn="ctr"/>
              <a:endPara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fr-FR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Controlling results</a:t>
              </a:r>
            </a:p>
            <a:p>
              <a:pPr algn="ctr"/>
              <a:endPara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fr-FR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Mastery of legal obligations</a:t>
              </a:r>
            </a:p>
            <a:p>
              <a:pPr algn="ctr"/>
              <a:endPara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fr-FR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Human supervision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A006780-E045-83B9-F494-36E412E4D289}"/>
                </a:ext>
              </a:extLst>
            </p:cNvPr>
            <p:cNvSpPr txBox="1"/>
            <p:nvPr/>
          </p:nvSpPr>
          <p:spPr>
            <a:xfrm>
              <a:off x="4953585" y="5120574"/>
              <a:ext cx="5117681" cy="290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0" i="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Anticipating costs</a:t>
              </a:r>
              <a:endParaRPr lang="fr-FR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CDD235FB-0C2E-30C0-2BFF-C339F34FE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75508" y="4959129"/>
              <a:ext cx="581055" cy="542953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3B4002-5C4B-A15B-C731-B8F51EA8B6DA}"/>
                </a:ext>
              </a:extLst>
            </p:cNvPr>
            <p:cNvSpPr/>
            <p:nvPr/>
          </p:nvSpPr>
          <p:spPr>
            <a:xfrm>
              <a:off x="848874" y="1489441"/>
              <a:ext cx="3276000" cy="374013"/>
            </a:xfrm>
            <a:prstGeom prst="rect">
              <a:avLst/>
            </a:prstGeom>
            <a:noFill/>
            <a:ln>
              <a:solidFill>
                <a:srgbClr val="006D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Macro issues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0127B86-1465-4602-4F4C-4EBD9F48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41665" y="1868117"/>
              <a:ext cx="400655" cy="514376"/>
            </a:xfrm>
            <a:prstGeom prst="rect">
              <a:avLst/>
            </a:prstGeom>
          </p:spPr>
        </p:pic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8" y="365126"/>
            <a:ext cx="10729352" cy="626392"/>
          </a:xfrm>
        </p:spPr>
        <p:txBody>
          <a:bodyPr>
            <a:normAutofit/>
          </a:bodyPr>
          <a:lstStyle/>
          <a:p>
            <a:r>
              <a:rPr lang="en-US" dirty="0"/>
              <a:t>Challenges and risks of AI systems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</p:spPr>
        <p:txBody>
          <a:bodyPr/>
          <a:lstStyle/>
          <a:p>
            <a:fld id="{87653519-F78B-450E-954D-4AAB37F15D0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3BB215-FC79-86B4-2C99-92947247DF6A}"/>
              </a:ext>
            </a:extLst>
          </p:cNvPr>
          <p:cNvSpPr/>
          <p:nvPr/>
        </p:nvSpPr>
        <p:spPr>
          <a:xfrm>
            <a:off x="639375" y="1086764"/>
            <a:ext cx="10791744" cy="1266402"/>
          </a:xfrm>
          <a:prstGeom prst="rect">
            <a:avLst/>
          </a:prstGeom>
          <a:noFill/>
          <a:ln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What is an </a:t>
            </a:r>
            <a:r>
              <a:rPr lang="fr-FR" sz="1200" b="1" i="0" dirty="0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Artificial Intelligence System</a:t>
            </a:r>
            <a:r>
              <a:rPr lang="fr-FR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AI system’ means a machine-based system that is designed to operate with varying 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levels of autonomy and that may exhibit adaptiveness after deployment, and that, for 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explicit or implicit objectives, infers, from the input it receives, how to generate outputs 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such as predictions, content, recommendations, or decisions that can influence physical 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or virtual environments</a:t>
            </a:r>
            <a:r>
              <a:rPr lang="fr-FR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." (</a:t>
            </a:r>
            <a:r>
              <a:rPr lang="fr-FR" sz="12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Proposition AI </a:t>
            </a:r>
            <a:r>
              <a:rPr lang="fr-FR" sz="1200" b="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Act</a:t>
            </a:r>
            <a:r>
              <a:rPr lang="fr-FR" sz="12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2024</a:t>
            </a:r>
            <a:r>
              <a:rPr lang="fr-FR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1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8" y="365126"/>
            <a:ext cx="11377052" cy="626392"/>
          </a:xfrm>
        </p:spPr>
        <p:txBody>
          <a:bodyPr>
            <a:normAutofit/>
          </a:bodyPr>
          <a:lstStyle/>
          <a:p>
            <a:r>
              <a:rPr lang="en-US" dirty="0"/>
              <a:t>Overview of the main EU regulations applicable to AI systems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</p:spPr>
        <p:txBody>
          <a:bodyPr/>
          <a:lstStyle/>
          <a:p>
            <a:fld id="{87653519-F78B-450E-954D-4AAB37F15D03}" type="slidenum">
              <a:rPr lang="fr-FR" smtClean="0"/>
              <a:pPr/>
              <a:t>13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8473989-DD29-4536-E426-B8CCA8937987}"/>
              </a:ext>
            </a:extLst>
          </p:cNvPr>
          <p:cNvGrpSpPr/>
          <p:nvPr/>
        </p:nvGrpSpPr>
        <p:grpSpPr>
          <a:xfrm>
            <a:off x="2984100" y="1234901"/>
            <a:ext cx="4916508" cy="4961823"/>
            <a:chOff x="2074670" y="1449167"/>
            <a:chExt cx="4916508" cy="4961823"/>
          </a:xfrm>
        </p:grpSpPr>
        <p:pic>
          <p:nvPicPr>
            <p:cNvPr id="33" name="Image 32" descr="Une image contenant dessin humoristique, habits, dessin, personne&#10;&#10;Description générée automatiquement">
              <a:extLst>
                <a:ext uri="{FF2B5EF4-FFF2-40B4-BE49-F238E27FC236}">
                  <a16:creationId xmlns:a16="http://schemas.microsoft.com/office/drawing/2014/main" id="{A493C803-4E3A-C8DE-2D4F-67AC046EE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4670" y="1449167"/>
              <a:ext cx="4916508" cy="4961823"/>
            </a:xfrm>
            <a:prstGeom prst="rect">
              <a:avLst/>
            </a:prstGeom>
          </p:spPr>
        </p:pic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4F37F26E-C5DC-EF16-4BEB-0015F70EA785}"/>
                </a:ext>
              </a:extLst>
            </p:cNvPr>
            <p:cNvGrpSpPr/>
            <p:nvPr/>
          </p:nvGrpSpPr>
          <p:grpSpPr>
            <a:xfrm>
              <a:off x="2709285" y="2213935"/>
              <a:ext cx="3766054" cy="1541682"/>
              <a:chOff x="4059366" y="1356128"/>
              <a:chExt cx="3766054" cy="154168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DE70E3E-846F-C228-30C4-9106905D589E}"/>
                  </a:ext>
                </a:extLst>
              </p:cNvPr>
              <p:cNvSpPr/>
              <p:nvPr/>
            </p:nvSpPr>
            <p:spPr>
              <a:xfrm>
                <a:off x="7021661" y="2472643"/>
                <a:ext cx="803759" cy="425167"/>
              </a:xfrm>
              <a:prstGeom prst="rect">
                <a:avLst/>
              </a:prstGeom>
              <a:solidFill>
                <a:srgbClr val="1F1E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Standards</a:t>
                </a: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D5E9852-DE7C-FFF5-4D84-360C8F8DB504}"/>
                  </a:ext>
                </a:extLst>
              </p:cNvPr>
              <p:cNvSpPr/>
              <p:nvPr/>
            </p:nvSpPr>
            <p:spPr>
              <a:xfrm>
                <a:off x="5522644" y="2138619"/>
                <a:ext cx="757418" cy="701101"/>
              </a:xfrm>
              <a:prstGeom prst="rect">
                <a:avLst/>
              </a:prstGeom>
              <a:solidFill>
                <a:srgbClr val="1F1E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latin typeface="Verdana" panose="020B0604030504040204" pitchFamily="34" charset="0"/>
                    <a:ea typeface="Verdana" panose="020B0604030504040204" pitchFamily="34" charset="0"/>
                  </a:rPr>
                  <a:t>Laws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58822C8-9D00-7EA8-5263-B3F895CF24FF}"/>
                  </a:ext>
                </a:extLst>
              </p:cNvPr>
              <p:cNvSpPr/>
              <p:nvPr/>
            </p:nvSpPr>
            <p:spPr>
              <a:xfrm>
                <a:off x="4059366" y="1356128"/>
                <a:ext cx="918428" cy="491840"/>
              </a:xfrm>
              <a:prstGeom prst="rect">
                <a:avLst/>
              </a:prstGeom>
              <a:solidFill>
                <a:srgbClr val="1F1E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latin typeface="Verdana" panose="020B0604030504040204" pitchFamily="34" charset="0"/>
                    <a:ea typeface="Verdana" panose="020B0604030504040204" pitchFamily="34" charset="0"/>
                  </a:rPr>
                  <a:t>Ethics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E4696A-F31D-2334-320C-AF7445A44253}"/>
              </a:ext>
            </a:extLst>
          </p:cNvPr>
          <p:cNvSpPr/>
          <p:nvPr/>
        </p:nvSpPr>
        <p:spPr>
          <a:xfrm>
            <a:off x="504345" y="3328767"/>
            <a:ext cx="2315759" cy="1080000"/>
          </a:xfrm>
          <a:prstGeom prst="rect">
            <a:avLst/>
          </a:prstGeom>
          <a:noFill/>
          <a:ln>
            <a:solidFill>
              <a:srgbClr val="006D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Innovation </a:t>
            </a:r>
          </a:p>
          <a:p>
            <a:pPr algn="ctr"/>
            <a:r>
              <a:rPr lang="fr-FR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Vs. </a:t>
            </a:r>
          </a:p>
          <a:p>
            <a:pPr algn="ctr"/>
            <a:r>
              <a:rPr lang="fr-FR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5AB6E3-F9A2-EA49-D3EF-F9DC1AB35101}"/>
              </a:ext>
            </a:extLst>
          </p:cNvPr>
          <p:cNvSpPr/>
          <p:nvPr/>
        </p:nvSpPr>
        <p:spPr>
          <a:xfrm>
            <a:off x="8771341" y="1999668"/>
            <a:ext cx="2315759" cy="1080000"/>
          </a:xfrm>
          <a:prstGeom prst="rect">
            <a:avLst/>
          </a:prstGeom>
          <a:noFill/>
          <a:ln>
            <a:solidFill>
              <a:srgbClr val="006D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Scope outside the European Union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20007-F07D-1F0E-5B8B-EA2557088431}"/>
              </a:ext>
            </a:extLst>
          </p:cNvPr>
          <p:cNvSpPr/>
          <p:nvPr/>
        </p:nvSpPr>
        <p:spPr>
          <a:xfrm>
            <a:off x="8771341" y="4243755"/>
            <a:ext cx="2315759" cy="1080000"/>
          </a:xfrm>
          <a:prstGeom prst="rect">
            <a:avLst/>
          </a:prstGeom>
          <a:noFill/>
          <a:ln>
            <a:solidFill>
              <a:srgbClr val="006D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Objective: the development of </a:t>
            </a:r>
            <a:r>
              <a:rPr lang="fr-FR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trustworthy </a:t>
            </a:r>
            <a:r>
              <a:rPr lang="fr-FR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3872389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7" y="365126"/>
            <a:ext cx="11377053" cy="626392"/>
          </a:xfrm>
        </p:spPr>
        <p:txBody>
          <a:bodyPr>
            <a:normAutofit/>
          </a:bodyPr>
          <a:lstStyle/>
          <a:p>
            <a:r>
              <a:rPr lang="en-US" dirty="0"/>
              <a:t>Overview of the main EU regulations applicable to AI systems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</p:spPr>
        <p:txBody>
          <a:bodyPr/>
          <a:lstStyle/>
          <a:p>
            <a:fld id="{87653519-F78B-450E-954D-4AAB37F15D0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505F4F-8C63-B5FB-9C52-20B382197643}"/>
              </a:ext>
            </a:extLst>
          </p:cNvPr>
          <p:cNvSpPr/>
          <p:nvPr/>
        </p:nvSpPr>
        <p:spPr>
          <a:xfrm>
            <a:off x="319228" y="1138015"/>
            <a:ext cx="11649132" cy="339093"/>
          </a:xfrm>
          <a:prstGeom prst="rect">
            <a:avLst/>
          </a:prstGeom>
          <a:solidFill>
            <a:srgbClr val="951B81"/>
          </a:solidFill>
          <a:ln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Charter of Fundamental Rights of the European Union</a:t>
            </a:r>
            <a:endParaRPr lang="fr-F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DBC1181-C82E-A1E2-70E3-25B649BD25C9}"/>
              </a:ext>
            </a:extLst>
          </p:cNvPr>
          <p:cNvGrpSpPr/>
          <p:nvPr/>
        </p:nvGrpSpPr>
        <p:grpSpPr>
          <a:xfrm>
            <a:off x="153300" y="1631315"/>
            <a:ext cx="11885400" cy="4630337"/>
            <a:chOff x="153300" y="1631315"/>
            <a:chExt cx="11885400" cy="476407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27FD72F7-45A6-9873-EE27-D088C1B8C5B1}"/>
                </a:ext>
              </a:extLst>
            </p:cNvPr>
            <p:cNvGrpSpPr/>
            <p:nvPr/>
          </p:nvGrpSpPr>
          <p:grpSpPr>
            <a:xfrm>
              <a:off x="256529" y="1631315"/>
              <a:ext cx="11777482" cy="4764077"/>
              <a:chOff x="125950" y="1101068"/>
              <a:chExt cx="11777482" cy="4764077"/>
            </a:xfrm>
          </p:grpSpPr>
          <p:graphicFrame>
            <p:nvGraphicFramePr>
              <p:cNvPr id="6" name="Diagramme 5">
                <a:extLst>
                  <a:ext uri="{FF2B5EF4-FFF2-40B4-BE49-F238E27FC236}">
                    <a16:creationId xmlns:a16="http://schemas.microsoft.com/office/drawing/2014/main" id="{8B4A8293-8011-F954-C9C2-82F4906AB48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33444677"/>
                  </p:ext>
                </p:extLst>
              </p:nvPr>
            </p:nvGraphicFramePr>
            <p:xfrm>
              <a:off x="1231224" y="1233678"/>
              <a:ext cx="8128000" cy="46314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9" name="Légende : flèche courbée 8">
                <a:extLst>
                  <a:ext uri="{FF2B5EF4-FFF2-40B4-BE49-F238E27FC236}">
                    <a16:creationId xmlns:a16="http://schemas.microsoft.com/office/drawing/2014/main" id="{65A08FAD-88A7-0FE8-62B9-5CEC75262D94}"/>
                  </a:ext>
                </a:extLst>
              </p:cNvPr>
              <p:cNvSpPr/>
              <p:nvPr/>
            </p:nvSpPr>
            <p:spPr>
              <a:xfrm>
                <a:off x="6914813" y="1101068"/>
                <a:ext cx="3657600" cy="1271503"/>
              </a:xfrm>
              <a:prstGeom prst="borderCallout2">
                <a:avLst>
                  <a:gd name="adj1" fmla="val 18750"/>
                  <a:gd name="adj2" fmla="val -8333"/>
                  <a:gd name="adj3" fmla="val 38750"/>
                  <a:gd name="adj4" fmla="val -11490"/>
                  <a:gd name="adj5" fmla="val 74203"/>
                  <a:gd name="adj6" fmla="val -16785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Regulation (EU) 2016/679 on the protection of individuals with regard to the processing of </a:t>
                </a:r>
                <a:r>
                  <a:rPr lang="fr-FR" sz="1200" b="1" i="0" dirty="0">
                    <a:solidFill>
                      <a:srgbClr val="951B8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personal data </a:t>
                </a:r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and on the free movement of such data (GDPR) </a:t>
                </a:r>
              </a:p>
              <a:p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Law no. 78-17 of January 6, 1978 on data processing, data files and individual liberties</a:t>
                </a:r>
                <a:endParaRPr lang="fr-FR" sz="12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" name="Légende : flèche courbée 9">
                <a:extLst>
                  <a:ext uri="{FF2B5EF4-FFF2-40B4-BE49-F238E27FC236}">
                    <a16:creationId xmlns:a16="http://schemas.microsoft.com/office/drawing/2014/main" id="{520D2C03-E693-C1D8-3806-B302870D51FB}"/>
                  </a:ext>
                </a:extLst>
              </p:cNvPr>
              <p:cNvSpPr/>
              <p:nvPr/>
            </p:nvSpPr>
            <p:spPr>
              <a:xfrm>
                <a:off x="125950" y="1918100"/>
                <a:ext cx="2631379" cy="1271503"/>
              </a:xfrm>
              <a:prstGeom prst="borderCallout2">
                <a:avLst>
                  <a:gd name="adj1" fmla="val 31942"/>
                  <a:gd name="adj2" fmla="val 105375"/>
                  <a:gd name="adj3" fmla="val 34069"/>
                  <a:gd name="adj4" fmla="val 105883"/>
                  <a:gd name="adj5" fmla="val 83139"/>
                  <a:gd name="adj6" fmla="val 121392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Directive (EU) 2019/790 on </a:t>
                </a:r>
                <a:r>
                  <a:rPr lang="fr-FR" sz="1200" b="1" i="0" dirty="0">
                    <a:solidFill>
                      <a:srgbClr val="951B8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copyright and related rights </a:t>
                </a:r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in the digital single market </a:t>
                </a:r>
                <a:endParaRPr lang="fr-FR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Intellectual Property Code - Copyright</a:t>
                </a:r>
                <a:endParaRPr lang="fr-FR" sz="12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" name="Légende : flèche courbée 13">
                <a:extLst>
                  <a:ext uri="{FF2B5EF4-FFF2-40B4-BE49-F238E27FC236}">
                    <a16:creationId xmlns:a16="http://schemas.microsoft.com/office/drawing/2014/main" id="{11B67FCC-DA7A-AEBD-7D55-BE05BDCBFD30}"/>
                  </a:ext>
                </a:extLst>
              </p:cNvPr>
              <p:cNvSpPr/>
              <p:nvPr/>
            </p:nvSpPr>
            <p:spPr>
              <a:xfrm>
                <a:off x="8743613" y="3171569"/>
                <a:ext cx="3159819" cy="1154268"/>
              </a:xfrm>
              <a:prstGeom prst="borderCallout2">
                <a:avLst>
                  <a:gd name="adj1" fmla="val 18750"/>
                  <a:gd name="adj2" fmla="val -8333"/>
                  <a:gd name="adj3" fmla="val 38750"/>
                  <a:gd name="adj4" fmla="val -11490"/>
                  <a:gd name="adj5" fmla="val 74203"/>
                  <a:gd name="adj6" fmla="val -16785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Future regulation establishing </a:t>
                </a:r>
                <a:r>
                  <a:rPr lang="fr-FR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harmonized rules </a:t>
                </a:r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on </a:t>
                </a:r>
                <a:b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fr-FR" sz="1200" b="1" i="0" dirty="0" err="1">
                    <a:solidFill>
                      <a:srgbClr val="951B8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artificial</a:t>
                </a:r>
                <a:r>
                  <a:rPr lang="fr-FR" sz="1200" b="1" i="0" dirty="0">
                    <a:solidFill>
                      <a:srgbClr val="951B8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 intelligence</a:t>
                </a:r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. </a:t>
                </a:r>
              </a:p>
              <a:p>
                <a:endParaRPr lang="fr-FR" sz="1200" b="0" i="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fr-FR" sz="12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+ </a:t>
                </a:r>
                <a:r>
                  <a:rPr lang="fr-FR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Proposed Guidelines Responsibility</a:t>
                </a:r>
                <a:endParaRPr lang="fr-FR" sz="1200" b="0" i="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30203F-AB30-1EEB-17DC-3FD8778BE2CB}"/>
                </a:ext>
              </a:extLst>
            </p:cNvPr>
            <p:cNvSpPr/>
            <p:nvPr/>
          </p:nvSpPr>
          <p:spPr>
            <a:xfrm>
              <a:off x="6979743" y="2977682"/>
              <a:ext cx="3718564" cy="371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1200" dirty="0">
                  <a:solidFill>
                    <a:srgbClr val="951B8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Charter</a:t>
              </a:r>
              <a:r>
                <a:rPr lang="fr-FR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 respect for privacy / protection of personal data.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6C91AA-DE1F-662C-0363-743890966EDC}"/>
                </a:ext>
              </a:extLst>
            </p:cNvPr>
            <p:cNvSpPr/>
            <p:nvPr/>
          </p:nvSpPr>
          <p:spPr>
            <a:xfrm>
              <a:off x="8781189" y="5278969"/>
              <a:ext cx="3257511" cy="3390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1200" dirty="0">
                  <a:solidFill>
                    <a:srgbClr val="951B8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Charter</a:t>
              </a:r>
              <a:r>
                <a:rPr lang="fr-FR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 right to human dignity / respect for privacy and protection of personal data / non-discrimination / equality between women and men / protection of health / protection of the environment.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0A01C7-FA5C-1B5B-DFDD-D8DA67A77B68}"/>
                </a:ext>
              </a:extLst>
            </p:cNvPr>
            <p:cNvSpPr/>
            <p:nvPr/>
          </p:nvSpPr>
          <p:spPr>
            <a:xfrm>
              <a:off x="153300" y="3781233"/>
              <a:ext cx="3257511" cy="3390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1200" dirty="0">
                  <a:solidFill>
                    <a:srgbClr val="951B8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Charter</a:t>
              </a:r>
              <a:r>
                <a:rPr lang="fr-FR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 Property and intellectual property.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1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8" y="365126"/>
            <a:ext cx="10729352" cy="626392"/>
          </a:xfrm>
        </p:spPr>
        <p:txBody>
          <a:bodyPr>
            <a:normAutofit/>
          </a:bodyPr>
          <a:lstStyle/>
          <a:p>
            <a:r>
              <a:rPr lang="en-US" dirty="0"/>
              <a:t>AI Act: a risk-based approach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</p:spPr>
        <p:txBody>
          <a:bodyPr/>
          <a:lstStyle/>
          <a:p>
            <a:fld id="{87653519-F78B-450E-954D-4AAB37F15D03}" type="slidenum">
              <a:rPr lang="fr-FR" smtClean="0"/>
              <a:pPr/>
              <a:t>15</a:t>
            </a:fld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CACBAC3-F7CF-2BC7-7ED9-C21DD8896480}"/>
              </a:ext>
            </a:extLst>
          </p:cNvPr>
          <p:cNvGrpSpPr/>
          <p:nvPr/>
        </p:nvGrpSpPr>
        <p:grpSpPr>
          <a:xfrm>
            <a:off x="-881004" y="1107320"/>
            <a:ext cx="6130636" cy="5174793"/>
            <a:chOff x="-881004" y="1107397"/>
            <a:chExt cx="6130636" cy="5346035"/>
          </a:xfrm>
        </p:grpSpPr>
        <p:sp>
          <p:nvSpPr>
            <p:cNvPr id="28" name="Triangle isocèle 27">
              <a:extLst>
                <a:ext uri="{FF2B5EF4-FFF2-40B4-BE49-F238E27FC236}">
                  <a16:creationId xmlns:a16="http://schemas.microsoft.com/office/drawing/2014/main" id="{8D8E41A4-0F10-FBFA-67C5-E1297EA229CE}"/>
                </a:ext>
              </a:extLst>
            </p:cNvPr>
            <p:cNvSpPr/>
            <p:nvPr/>
          </p:nvSpPr>
          <p:spPr>
            <a:xfrm>
              <a:off x="349890" y="1107397"/>
              <a:ext cx="3654861" cy="534603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6D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E45C440-9529-9C82-8908-21DD3193F50E}"/>
                </a:ext>
              </a:extLst>
            </p:cNvPr>
            <p:cNvSpPr txBox="1"/>
            <p:nvPr/>
          </p:nvSpPr>
          <p:spPr>
            <a:xfrm>
              <a:off x="502557" y="4966764"/>
              <a:ext cx="3474736" cy="349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Minimal or no risk</a:t>
              </a:r>
            </a:p>
          </p:txBody>
        </p:sp>
        <p:pic>
          <p:nvPicPr>
            <p:cNvPr id="12" name="Image 11" descr="Une image contenant illustration, clipart, dessin, croquis&#10;&#10;Description générée automatiquement">
              <a:extLst>
                <a:ext uri="{FF2B5EF4-FFF2-40B4-BE49-F238E27FC236}">
                  <a16:creationId xmlns:a16="http://schemas.microsoft.com/office/drawing/2014/main" id="{652AA93F-7517-574C-6A8B-DB367CF5F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4321" y="1499130"/>
              <a:ext cx="525619" cy="51491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 12" descr="Une image contenant croquis, conception, illustration, art&#10;&#10;Description générée automatiquement">
              <a:extLst>
                <a:ext uri="{FF2B5EF4-FFF2-40B4-BE49-F238E27FC236}">
                  <a16:creationId xmlns:a16="http://schemas.microsoft.com/office/drawing/2014/main" id="{852CD728-986B-4639-090E-11669F02A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7193" y="3054849"/>
              <a:ext cx="739463" cy="846856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C64FF42-DD6B-C804-A64E-2682F3C3E54B}"/>
                </a:ext>
              </a:extLst>
            </p:cNvPr>
            <p:cNvSpPr txBox="1"/>
            <p:nvPr/>
          </p:nvSpPr>
          <p:spPr>
            <a:xfrm>
              <a:off x="1072868" y="2038911"/>
              <a:ext cx="2274567" cy="6041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Unacceptable</a:t>
              </a:r>
              <a:endParaRPr lang="fr-FR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fr-FR" sz="16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risk</a:t>
              </a:r>
              <a:endParaRPr lang="fr-FR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F899875-DF02-DE65-6515-4F20781A15F9}"/>
                </a:ext>
              </a:extLst>
            </p:cNvPr>
            <p:cNvSpPr txBox="1"/>
            <p:nvPr/>
          </p:nvSpPr>
          <p:spPr>
            <a:xfrm>
              <a:off x="1117728" y="3792607"/>
              <a:ext cx="2141951" cy="349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High risk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54030EA-8DBE-2B1E-256E-8244FCB3C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1868698" y="4573617"/>
              <a:ext cx="571119" cy="46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F16A28-1388-AA69-E207-D34FC5D9E94D}"/>
                </a:ext>
              </a:extLst>
            </p:cNvPr>
            <p:cNvSpPr/>
            <p:nvPr/>
          </p:nvSpPr>
          <p:spPr>
            <a:xfrm rot="17307989">
              <a:off x="-1364373" y="3506702"/>
              <a:ext cx="4646269" cy="5985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951B8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Innovation / Trusted AI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4CDCF86-737E-694F-F952-150BC07C27F3}"/>
                </a:ext>
              </a:extLst>
            </p:cNvPr>
            <p:cNvSpPr txBox="1"/>
            <p:nvPr/>
          </p:nvSpPr>
          <p:spPr>
            <a:xfrm>
              <a:off x="-881004" y="6036506"/>
              <a:ext cx="6130636" cy="349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Specific </a:t>
              </a:r>
              <a:r>
                <a:rPr lang="fr-FR" sz="16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risk</a:t>
              </a:r>
              <a:r>
                <a:rPr lang="fr-FR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fr-FR" sz="16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transparency</a:t>
              </a:r>
              <a:endParaRPr lang="fr-FR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9" name="Image 18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BA76342F-9355-63F4-D1F6-A565D742F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8710" y="5680169"/>
              <a:ext cx="365257" cy="410156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8A641BA-C741-BCE4-5B27-BB92781DA3DC}"/>
              </a:ext>
            </a:extLst>
          </p:cNvPr>
          <p:cNvGrpSpPr/>
          <p:nvPr/>
        </p:nvGrpSpPr>
        <p:grpSpPr>
          <a:xfrm>
            <a:off x="2671745" y="900074"/>
            <a:ext cx="9327662" cy="5312748"/>
            <a:chOff x="2671745" y="900074"/>
            <a:chExt cx="9327662" cy="5312748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B1F67ED-F1B7-2243-B2E8-40817D204904}"/>
                </a:ext>
              </a:extLst>
            </p:cNvPr>
            <p:cNvSpPr txBox="1"/>
            <p:nvPr/>
          </p:nvSpPr>
          <p:spPr>
            <a:xfrm>
              <a:off x="2671745" y="1030172"/>
              <a:ext cx="5913354" cy="1123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1" i="0" dirty="0">
                  <a:solidFill>
                    <a:srgbClr val="5E51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AI </a:t>
              </a:r>
              <a:r>
                <a:rPr lang="fr-FR" sz="1200" b="1" i="0" dirty="0" err="1">
                  <a:solidFill>
                    <a:srgbClr val="5E51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systems</a:t>
              </a:r>
              <a:r>
                <a:rPr lang="fr-FR" sz="1200" b="1" i="0" dirty="0">
                  <a:solidFill>
                    <a:srgbClr val="5E51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considered a </a:t>
              </a:r>
              <a:r>
                <a:rPr lang="fr-FR" sz="1200" b="1" i="0" dirty="0">
                  <a:solidFill>
                    <a:srgbClr val="951B8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clear threat to fundamental rights</a:t>
              </a:r>
              <a:r>
                <a:rPr lang="fr-FR" sz="1200" b="0" i="0" dirty="0">
                  <a:solidFill>
                    <a:srgbClr val="5E51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b="0" i="0" dirty="0">
                  <a:solidFill>
                    <a:srgbClr val="5E51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Subliminal techniques below the threshold of </a:t>
              </a:r>
              <a:r>
                <a:rPr lang="fr-FR" sz="1100" dirty="0">
                  <a:solidFill>
                    <a:srgbClr val="5E514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consciousness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rgbClr val="5E514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Social rating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rgbClr val="5E514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Use of "real-time" biometric identification systems in public spaces for law enforcement purposes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b="0" i="0" dirty="0">
                  <a:solidFill>
                    <a:srgbClr val="5E51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Emotion recognition systems used in the workplace 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FC0BF37-F0F3-E030-7EF6-84792242D975}"/>
                </a:ext>
              </a:extLst>
            </p:cNvPr>
            <p:cNvSpPr txBox="1"/>
            <p:nvPr/>
          </p:nvSpPr>
          <p:spPr>
            <a:xfrm>
              <a:off x="3423063" y="2381860"/>
              <a:ext cx="6174819" cy="2169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1" i="0" dirty="0">
                  <a:solidFill>
                    <a:srgbClr val="5E51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AI components of safety products or autonomous AI presenting a </a:t>
              </a:r>
              <a:r>
                <a:rPr lang="fr-FR" sz="1200" b="1" i="0" dirty="0">
                  <a:solidFill>
                    <a:srgbClr val="951B8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high risk</a:t>
              </a:r>
              <a:r>
                <a:rPr lang="fr-FR" sz="1200" b="1" i="0" dirty="0">
                  <a:solidFill>
                    <a:srgbClr val="5E51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to the </a:t>
              </a:r>
              <a:r>
                <a:rPr lang="fr-FR" sz="1200" b="1" i="0" dirty="0">
                  <a:solidFill>
                    <a:srgbClr val="951B8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health and safety </a:t>
              </a:r>
              <a:r>
                <a:rPr lang="fr-FR" sz="1200" b="1" i="0" dirty="0">
                  <a:solidFill>
                    <a:srgbClr val="5E51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or</a:t>
              </a:r>
              <a:r>
                <a:rPr lang="fr-FR" sz="1200" b="1" i="0" dirty="0">
                  <a:solidFill>
                    <a:srgbClr val="951B8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fundamental rights of individuals.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b="1" dirty="0">
                  <a:solidFill>
                    <a:srgbClr val="5E51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Critical infrastructures</a:t>
              </a:r>
              <a:r>
                <a:rPr lang="fr-FR" sz="1100" dirty="0">
                  <a:solidFill>
                    <a:srgbClr val="5E51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: Safety components for the management and operation of critical digital infrastructures, road traffic and the supply of water, gas, heat and electricity.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b="1" dirty="0">
                  <a:solidFill>
                    <a:srgbClr val="5E51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Recruitment</a:t>
              </a:r>
              <a:r>
                <a:rPr lang="fr-FR" sz="1100" dirty="0">
                  <a:solidFill>
                    <a:srgbClr val="5E51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: AI systems intended to be used for the recruitment or selection of individuals, in particular to disseminate targeted job offers, analyze and filter applications and evaluate candidates.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b="1" dirty="0">
                  <a:solidFill>
                    <a:srgbClr val="5E51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Career management</a:t>
              </a:r>
              <a:r>
                <a:rPr lang="fr-FR" sz="1100" dirty="0">
                  <a:solidFill>
                    <a:srgbClr val="5E51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: AI intended for use in making decisions about the terms and conditions of employment relationships, promotion and termination of work-related contractual relationships (...)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E708096-5318-2F06-4178-D8E8879CE42C}"/>
                </a:ext>
              </a:extLst>
            </p:cNvPr>
            <p:cNvSpPr txBox="1"/>
            <p:nvPr/>
          </p:nvSpPr>
          <p:spPr>
            <a:xfrm>
              <a:off x="3886171" y="4909157"/>
              <a:ext cx="497739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1" i="0" dirty="0">
                  <a:solidFill>
                    <a:srgbClr val="5E51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AI-based recommendation systems or spam filters. </a:t>
              </a:r>
              <a:endParaRPr lang="fr-FR" sz="1200" b="1" dirty="0">
                <a:solidFill>
                  <a:srgbClr val="5E514D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661E1742-9D8E-5C56-64F0-33E3E95D6FFD}"/>
                </a:ext>
              </a:extLst>
            </p:cNvPr>
            <p:cNvSpPr/>
            <p:nvPr/>
          </p:nvSpPr>
          <p:spPr>
            <a:xfrm>
              <a:off x="8609610" y="1279413"/>
              <a:ext cx="2213547" cy="468397"/>
            </a:xfrm>
            <a:prstGeom prst="roundRect">
              <a:avLst>
                <a:gd name="adj" fmla="val 18502"/>
              </a:avLst>
            </a:prstGeom>
            <a:solidFill>
              <a:srgbClr val="D24A32"/>
            </a:solidFill>
            <a:ln>
              <a:solidFill>
                <a:srgbClr val="E3061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AI Forbidden</a:t>
              </a: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DD07D0B6-865F-D3DA-55DF-3D39A3CCF38D}"/>
                </a:ext>
              </a:extLst>
            </p:cNvPr>
            <p:cNvSpPr/>
            <p:nvPr/>
          </p:nvSpPr>
          <p:spPr>
            <a:xfrm>
              <a:off x="9721731" y="2969249"/>
              <a:ext cx="2213547" cy="629742"/>
            </a:xfrm>
            <a:prstGeom prst="roundRect">
              <a:avLst>
                <a:gd name="adj" fmla="val 18502"/>
              </a:avLst>
            </a:prstGeom>
            <a:solidFill>
              <a:srgbClr val="951B81"/>
            </a:solidFill>
            <a:ln>
              <a:solidFill>
                <a:srgbClr val="951B8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Strict pre-marketing requirements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4D3C71-FFD7-E947-61B8-337289DE91DA}"/>
                </a:ext>
              </a:extLst>
            </p:cNvPr>
            <p:cNvSpPr/>
            <p:nvPr/>
          </p:nvSpPr>
          <p:spPr>
            <a:xfrm>
              <a:off x="8609609" y="1633695"/>
              <a:ext cx="2213547" cy="692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rgbClr val="7B777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Admin. fine 35M € / </a:t>
              </a:r>
            </a:p>
            <a:p>
              <a:pPr algn="ctr"/>
              <a:r>
                <a:rPr lang="fr-FR" sz="1000" dirty="0">
                  <a:solidFill>
                    <a:srgbClr val="7B777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7% worldwide annual sales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F7CCD6-0E65-6548-ECFA-4F58B66B3FC5}"/>
                </a:ext>
              </a:extLst>
            </p:cNvPr>
            <p:cNvSpPr/>
            <p:nvPr/>
          </p:nvSpPr>
          <p:spPr>
            <a:xfrm>
              <a:off x="9785860" y="3469823"/>
              <a:ext cx="2213547" cy="692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rgbClr val="7B777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Admin. fine 15M € /</a:t>
              </a:r>
            </a:p>
            <a:p>
              <a:pPr algn="ctr"/>
              <a:r>
                <a:rPr lang="fr-FR" sz="1000" dirty="0">
                  <a:solidFill>
                    <a:srgbClr val="7B777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3% worldwide annual sales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E5525F42-284C-AC3A-98AA-01C0D9E7E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8605863" y="4394227"/>
              <a:ext cx="491766" cy="402975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1976693-4EB9-E064-C449-0E9617558CEF}"/>
                </a:ext>
              </a:extLst>
            </p:cNvPr>
            <p:cNvSpPr txBox="1"/>
            <p:nvPr/>
          </p:nvSpPr>
          <p:spPr>
            <a:xfrm>
              <a:off x="4164997" y="5775813"/>
              <a:ext cx="453832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b="1" i="0" dirty="0">
                  <a:solidFill>
                    <a:srgbClr val="5E51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General AI systems</a:t>
              </a:r>
              <a:endParaRPr lang="fr-FR" sz="1200" b="1" dirty="0">
                <a:solidFill>
                  <a:srgbClr val="5E514D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C2FDC18D-CBCA-B337-D9DF-2B5016CD7D5E}"/>
                </a:ext>
              </a:extLst>
            </p:cNvPr>
            <p:cNvSpPr/>
            <p:nvPr/>
          </p:nvSpPr>
          <p:spPr>
            <a:xfrm>
              <a:off x="7384335" y="5589498"/>
              <a:ext cx="2213547" cy="565007"/>
            </a:xfrm>
            <a:prstGeom prst="roundRect">
              <a:avLst>
                <a:gd name="adj" fmla="val 18502"/>
              </a:avLst>
            </a:prstGeom>
            <a:solidFill>
              <a:srgbClr val="E7D5EA"/>
            </a:solidFill>
            <a:ln>
              <a:solidFill>
                <a:srgbClr val="E7D5E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Specific transparency obligation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40F8AA-6122-09F5-B861-6BD91F7043AB}"/>
                </a:ext>
              </a:extLst>
            </p:cNvPr>
            <p:cNvSpPr/>
            <p:nvPr/>
          </p:nvSpPr>
          <p:spPr>
            <a:xfrm>
              <a:off x="9597882" y="5520258"/>
              <a:ext cx="2213547" cy="692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rgbClr val="7B777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Admin. fine 7.5M € / </a:t>
              </a:r>
            </a:p>
            <a:p>
              <a:pPr algn="ctr"/>
              <a:r>
                <a:rPr lang="fr-FR" sz="1000" dirty="0">
                  <a:solidFill>
                    <a:srgbClr val="7B777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1% annual worldwide sales</a:t>
              </a:r>
            </a:p>
          </p:txBody>
        </p:sp>
        <p:pic>
          <p:nvPicPr>
            <p:cNvPr id="30" name="Image 29" descr="Une image contenant croquis, conception, illustration, art&#10;&#10;Description générée automatiquement">
              <a:extLst>
                <a:ext uri="{FF2B5EF4-FFF2-40B4-BE49-F238E27FC236}">
                  <a16:creationId xmlns:a16="http://schemas.microsoft.com/office/drawing/2014/main" id="{E6ABCAC0-3E10-C675-21EF-77D0F8F95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3510" y="2330127"/>
              <a:ext cx="739463" cy="846856"/>
            </a:xfrm>
            <a:prstGeom prst="rect">
              <a:avLst/>
            </a:prstGeom>
          </p:spPr>
        </p:pic>
        <p:pic>
          <p:nvPicPr>
            <p:cNvPr id="31" name="Image 30" descr="Une image contenant illustration, clipart, dessin, croquis&#10;&#10;Description générée automatiquement">
              <a:extLst>
                <a:ext uri="{FF2B5EF4-FFF2-40B4-BE49-F238E27FC236}">
                  <a16:creationId xmlns:a16="http://schemas.microsoft.com/office/drawing/2014/main" id="{34C18F5A-D7AF-8209-0839-691089D9C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7112" y="900074"/>
              <a:ext cx="525619" cy="514912"/>
            </a:xfrm>
            <a:prstGeom prst="rect">
              <a:avLst/>
            </a:prstGeom>
          </p:spPr>
        </p:pic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F0809F0-0CFC-057C-0538-2DC1F772E924}"/>
                </a:ext>
              </a:extLst>
            </p:cNvPr>
            <p:cNvSpPr/>
            <p:nvPr/>
          </p:nvSpPr>
          <p:spPr>
            <a:xfrm>
              <a:off x="8585098" y="4706966"/>
              <a:ext cx="2213547" cy="565007"/>
            </a:xfrm>
            <a:prstGeom prst="roundRect">
              <a:avLst>
                <a:gd name="adj" fmla="val 18502"/>
              </a:avLst>
            </a:prstGeom>
            <a:solidFill>
              <a:srgbClr val="7B7774"/>
            </a:solidFill>
            <a:ln>
              <a:solidFill>
                <a:srgbClr val="7B77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Voluntary</a:t>
              </a:r>
              <a:r>
                <a:rPr lang="fr-FR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 code of conduct</a:t>
              </a:r>
            </a:p>
          </p:txBody>
        </p:sp>
      </p:grpSp>
      <p:pic>
        <p:nvPicPr>
          <p:cNvPr id="32" name="Image 31" descr="Une image contenant symbole, Graphique, logo, Police&#10;&#10;Description générée automatiquement">
            <a:extLst>
              <a:ext uri="{FF2B5EF4-FFF2-40B4-BE49-F238E27FC236}">
                <a16:creationId xmlns:a16="http://schemas.microsoft.com/office/drawing/2014/main" id="{81535184-6C10-E190-1896-393916E172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530" y="5670737"/>
            <a:ext cx="365257" cy="4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8" y="365126"/>
            <a:ext cx="10729352" cy="626392"/>
          </a:xfrm>
        </p:spPr>
        <p:txBody>
          <a:bodyPr>
            <a:normAutofit/>
          </a:bodyPr>
          <a:lstStyle/>
          <a:p>
            <a:r>
              <a:rPr lang="en-US" dirty="0"/>
              <a:t>IA Act: a risk-based approach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</p:spPr>
        <p:txBody>
          <a:bodyPr/>
          <a:lstStyle/>
          <a:p>
            <a:fld id="{87653519-F78B-450E-954D-4AAB37F15D0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C63372-C06F-DE61-A419-2143C85537F9}"/>
              </a:ext>
            </a:extLst>
          </p:cNvPr>
          <p:cNvSpPr txBox="1"/>
          <p:nvPr/>
        </p:nvSpPr>
        <p:spPr>
          <a:xfrm>
            <a:off x="3301412" y="2564170"/>
            <a:ext cx="26503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Entrust human supervision to someone with the necessary skills/training.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EE1A26-88D0-5F49-087F-A8921E8CDD18}"/>
              </a:ext>
            </a:extLst>
          </p:cNvPr>
          <p:cNvSpPr txBox="1"/>
          <p:nvPr/>
        </p:nvSpPr>
        <p:spPr>
          <a:xfrm>
            <a:off x="7724067" y="2688240"/>
            <a:ext cx="2615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 to operating instructions.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14840C-C627-E67C-36F9-DDD4AAEA8001}"/>
              </a:ext>
            </a:extLst>
          </p:cNvPr>
          <p:cNvSpPr txBox="1"/>
          <p:nvPr/>
        </p:nvSpPr>
        <p:spPr>
          <a:xfrm>
            <a:off x="3301412" y="4268646"/>
            <a:ext cx="30128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Check input data (relevant, representative), monitor operation and provide risk information.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CF45CA0-6527-2ACF-1CBF-C47853CEE123}"/>
              </a:ext>
            </a:extLst>
          </p:cNvPr>
          <p:cNvSpPr txBox="1"/>
          <p:nvPr/>
        </p:nvSpPr>
        <p:spPr>
          <a:xfrm>
            <a:off x="7771284" y="4380625"/>
            <a:ext cx="2672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 employees and employee representatives.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AAEB47A-B819-BCCA-7BF7-F3627D28437D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357568" y="2611226"/>
            <a:ext cx="845069" cy="955022"/>
          </a:xfrm>
          <a:prstGeom prst="rect">
            <a:avLst/>
          </a:prstGeom>
        </p:spPr>
      </p:pic>
      <p:pic>
        <p:nvPicPr>
          <p:cNvPr id="22" name="Image 21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C5646C1E-C928-BED2-1B84-3467CFE82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66" y="2611225"/>
            <a:ext cx="1077218" cy="1077218"/>
          </a:xfrm>
          <a:prstGeom prst="rect">
            <a:avLst/>
          </a:prstGeom>
        </p:spPr>
      </p:pic>
      <p:pic>
        <p:nvPicPr>
          <p:cNvPr id="24" name="Image 23" descr="Une image contenant texte, habits, capture d’écran, conception&#10;&#10;Description générée automatiquement">
            <a:extLst>
              <a:ext uri="{FF2B5EF4-FFF2-40B4-BE49-F238E27FC236}">
                <a16:creationId xmlns:a16="http://schemas.microsoft.com/office/drawing/2014/main" id="{4E930860-8E01-236A-BCDB-3467D14908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r="13118"/>
          <a:stretch/>
        </p:blipFill>
        <p:spPr>
          <a:xfrm>
            <a:off x="2054801" y="4178141"/>
            <a:ext cx="1298491" cy="1185868"/>
          </a:xfrm>
          <a:prstGeom prst="rect">
            <a:avLst/>
          </a:prstGeom>
        </p:spPr>
      </p:pic>
      <p:pic>
        <p:nvPicPr>
          <p:cNvPr id="26" name="Image 25" descr="Une image contenant Bleu électrique, Graphique, conception&#10;&#10;Description générée automatiquement">
            <a:extLst>
              <a:ext uri="{FF2B5EF4-FFF2-40B4-BE49-F238E27FC236}">
                <a16:creationId xmlns:a16="http://schemas.microsoft.com/office/drawing/2014/main" id="{996FFF84-0123-A246-B265-A0F8A7BAE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51" y="4128017"/>
            <a:ext cx="1217847" cy="12178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5CE1E2F-9D51-7649-D37E-E814915007E9}"/>
              </a:ext>
            </a:extLst>
          </p:cNvPr>
          <p:cNvSpPr txBox="1"/>
          <p:nvPr/>
        </p:nvSpPr>
        <p:spPr>
          <a:xfrm>
            <a:off x="135788" y="2272090"/>
            <a:ext cx="1868617" cy="3028414"/>
          </a:xfrm>
          <a:prstGeom prst="roundRect">
            <a:avLst/>
          </a:prstGeom>
          <a:solidFill>
            <a:srgbClr val="951B81"/>
          </a:solidFill>
          <a:ln>
            <a:solidFill>
              <a:srgbClr val="D7875F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Obligations of provider of high-risk AI </a:t>
            </a:r>
            <a:r>
              <a:rPr lang="fr-FR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systems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323C17-1014-1827-E68C-7B7CE174DA36}"/>
              </a:ext>
            </a:extLst>
          </p:cNvPr>
          <p:cNvSpPr txBox="1"/>
          <p:nvPr/>
        </p:nvSpPr>
        <p:spPr>
          <a:xfrm>
            <a:off x="10245526" y="2272090"/>
            <a:ext cx="1868617" cy="3028414"/>
          </a:xfrm>
          <a:prstGeom prst="roundRect">
            <a:avLst/>
          </a:prstGeom>
          <a:solidFill>
            <a:srgbClr val="951B81"/>
          </a:solidFill>
          <a:ln>
            <a:solidFill>
              <a:srgbClr val="D7875F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Obligations of </a:t>
            </a:r>
            <a:r>
              <a:rPr lang="fr-FR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deployer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high-risk AI </a:t>
            </a:r>
            <a:r>
              <a:rPr lang="fr-FR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systems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4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8" y="365126"/>
            <a:ext cx="10729352" cy="626392"/>
          </a:xfrm>
        </p:spPr>
        <p:txBody>
          <a:bodyPr>
            <a:normAutofit/>
          </a:bodyPr>
          <a:lstStyle/>
          <a:p>
            <a:r>
              <a:rPr lang="en-US" dirty="0"/>
              <a:t>IA Act: a risk-based approach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</p:spPr>
        <p:txBody>
          <a:bodyPr/>
          <a:lstStyle/>
          <a:p>
            <a:fld id="{87653519-F78B-450E-954D-4AAB37F15D0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462926D-7E63-0971-CE17-C04A6D0F9238}"/>
              </a:ext>
            </a:extLst>
          </p:cNvPr>
          <p:cNvSpPr txBox="1"/>
          <p:nvPr/>
        </p:nvSpPr>
        <p:spPr>
          <a:xfrm>
            <a:off x="3341573" y="1297784"/>
            <a:ext cx="1380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1200" b="1" i="0" dirty="0">
              <a:solidFill>
                <a:srgbClr val="D7875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2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Entry into force of the text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5A3781FC-EE8B-9160-7809-165956CAF7BF}"/>
              </a:ext>
            </a:extLst>
          </p:cNvPr>
          <p:cNvGrpSpPr/>
          <p:nvPr/>
        </p:nvGrpSpPr>
        <p:grpSpPr>
          <a:xfrm>
            <a:off x="425563" y="1901383"/>
            <a:ext cx="11118267" cy="3038520"/>
            <a:chOff x="263243" y="1641671"/>
            <a:chExt cx="11118267" cy="3038520"/>
          </a:xfrm>
        </p:grpSpPr>
        <p:sp>
          <p:nvSpPr>
            <p:cNvPr id="2" name="Flèche : droite 1">
              <a:extLst>
                <a:ext uri="{FF2B5EF4-FFF2-40B4-BE49-F238E27FC236}">
                  <a16:creationId xmlns:a16="http://schemas.microsoft.com/office/drawing/2014/main" id="{DA1C6A79-4958-E17F-0849-A21DAE2F7724}"/>
                </a:ext>
              </a:extLst>
            </p:cNvPr>
            <p:cNvSpPr/>
            <p:nvPr/>
          </p:nvSpPr>
          <p:spPr>
            <a:xfrm>
              <a:off x="581891" y="2009071"/>
              <a:ext cx="10799619" cy="304800"/>
            </a:xfrm>
            <a:prstGeom prst="rightArrow">
              <a:avLst/>
            </a:prstGeom>
            <a:solidFill>
              <a:srgbClr val="006D91"/>
            </a:solidFill>
            <a:ln>
              <a:solidFill>
                <a:srgbClr val="759B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E38DEAC-32C0-E011-5B3B-FE8D330235FE}"/>
                </a:ext>
              </a:extLst>
            </p:cNvPr>
            <p:cNvSpPr txBox="1"/>
            <p:nvPr/>
          </p:nvSpPr>
          <p:spPr>
            <a:xfrm>
              <a:off x="263243" y="2420079"/>
              <a:ext cx="156555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i="0" dirty="0">
                  <a:solidFill>
                    <a:srgbClr val="5F6368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March 13, </a:t>
              </a:r>
              <a:r>
                <a:rPr lang="fr-FR" sz="1200" b="1" i="0" dirty="0">
                  <a:solidFill>
                    <a:srgbClr val="4D51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2024</a:t>
              </a:r>
              <a:endParaRPr lang="fr-FR" sz="12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fr-FR" sz="1200" b="0" i="0" dirty="0">
                  <a:solidFill>
                    <a:srgbClr val="4D51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European Parliament </a:t>
              </a:r>
              <a:r>
                <a:rPr lang="fr-FR" sz="1200" dirty="0">
                  <a:solidFill>
                    <a:srgbClr val="4D515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adopts text of AI </a:t>
              </a:r>
              <a:r>
                <a:rPr lang="fr-FR" sz="1200" dirty="0" err="1">
                  <a:solidFill>
                    <a:srgbClr val="4D515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Act </a:t>
              </a:r>
              <a:r>
                <a:rPr lang="fr-FR" sz="1200" dirty="0">
                  <a:solidFill>
                    <a:srgbClr val="4D515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to be debated in December 2023 </a:t>
              </a:r>
              <a:endParaRPr lang="fr-FR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4337164-FABE-CE70-B176-6A17FFF145B7}"/>
                </a:ext>
              </a:extLst>
            </p:cNvPr>
            <p:cNvSpPr txBox="1"/>
            <p:nvPr/>
          </p:nvSpPr>
          <p:spPr>
            <a:xfrm>
              <a:off x="1537853" y="3664528"/>
              <a:ext cx="144087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fr-FR" sz="12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fr-FR" sz="1200" dirty="0">
                  <a:solidFill>
                    <a:srgbClr val="4D515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 Council formally adopts the text</a:t>
              </a:r>
            </a:p>
            <a:p>
              <a:pPr algn="ctr"/>
              <a:endParaRPr lang="fr-FR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7E23A331-7291-DEAC-F4C6-AE00F55FC63E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1046022" y="2223655"/>
              <a:ext cx="0" cy="196424"/>
            </a:xfrm>
            <a:prstGeom prst="straightConnector1">
              <a:avLst/>
            </a:prstGeom>
            <a:solidFill>
              <a:srgbClr val="E6007E"/>
            </a:solidFill>
            <a:ln w="12700">
              <a:solidFill>
                <a:srgbClr val="951B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3DD1167F-8A24-6359-6349-81A71CE5F73B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2258290" y="2238740"/>
              <a:ext cx="0" cy="1425788"/>
            </a:xfrm>
            <a:prstGeom prst="straightConnector1">
              <a:avLst/>
            </a:prstGeom>
            <a:solidFill>
              <a:srgbClr val="E6007E"/>
            </a:solidFill>
            <a:ln w="12700">
              <a:solidFill>
                <a:srgbClr val="951B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0D4A0258-3E30-CBF4-4265-C921A3CB13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3369" y="2238740"/>
              <a:ext cx="0" cy="196424"/>
            </a:xfrm>
            <a:prstGeom prst="straightConnector1">
              <a:avLst/>
            </a:prstGeom>
            <a:ln w="12700">
              <a:solidFill>
                <a:srgbClr val="951B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405F045-5CE6-0966-011A-B9C487B741EE}"/>
                </a:ext>
              </a:extLst>
            </p:cNvPr>
            <p:cNvSpPr txBox="1"/>
            <p:nvPr/>
          </p:nvSpPr>
          <p:spPr>
            <a:xfrm>
              <a:off x="2431466" y="2562738"/>
              <a:ext cx="12192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solidFill>
                    <a:srgbClr val="4D515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Publication of the </a:t>
              </a:r>
              <a:r>
                <a:rPr lang="fr-FR" sz="1200" dirty="0" err="1">
                  <a:solidFill>
                    <a:srgbClr val="4D515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text</a:t>
              </a:r>
              <a:endParaRPr lang="fr-FR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7A0008-ECEA-9B97-C5A8-5FD39028B17E}"/>
                </a:ext>
              </a:extLst>
            </p:cNvPr>
            <p:cNvSpPr/>
            <p:nvPr/>
          </p:nvSpPr>
          <p:spPr>
            <a:xfrm>
              <a:off x="2611580" y="2169175"/>
              <a:ext cx="1475508" cy="3118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20 days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D6964056-5A19-3FDE-A90C-211524BB71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2040" y="2313871"/>
              <a:ext cx="0" cy="1425788"/>
            </a:xfrm>
            <a:prstGeom prst="straightConnector1">
              <a:avLst/>
            </a:prstGeom>
            <a:solidFill>
              <a:srgbClr val="E6007E"/>
            </a:solidFill>
            <a:ln w="12700">
              <a:solidFill>
                <a:srgbClr val="951B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FFADBEC-0E3F-07CB-6842-B009DF925F32}"/>
                </a:ext>
              </a:extLst>
            </p:cNvPr>
            <p:cNvSpPr txBox="1"/>
            <p:nvPr/>
          </p:nvSpPr>
          <p:spPr>
            <a:xfrm>
              <a:off x="4561603" y="3612332"/>
              <a:ext cx="14408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fr-FR" sz="1200" dirty="0">
                <a:solidFill>
                  <a:srgbClr val="4D51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fr-FR" sz="1200" dirty="0">
                  <a:solidFill>
                    <a:srgbClr val="4D515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Prohibited practices</a:t>
              </a:r>
            </a:p>
            <a:p>
              <a:pPr algn="ctr"/>
              <a:endParaRPr lang="fr-FR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DFAFDED-2C3E-BE32-EFF0-CCA506BBC30C}"/>
                </a:ext>
              </a:extLst>
            </p:cNvPr>
            <p:cNvSpPr/>
            <p:nvPr/>
          </p:nvSpPr>
          <p:spPr>
            <a:xfrm>
              <a:off x="4461156" y="1641671"/>
              <a:ext cx="1475508" cy="3118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+ 6 months</a:t>
              </a: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CDBA741-72E4-1C44-1AB3-C88D2CE9C2EC}"/>
                </a:ext>
              </a:extLst>
            </p:cNvPr>
            <p:cNvSpPr/>
            <p:nvPr/>
          </p:nvSpPr>
          <p:spPr>
            <a:xfrm>
              <a:off x="3761279" y="2064527"/>
              <a:ext cx="216000" cy="216000"/>
            </a:xfrm>
            <a:prstGeom prst="ellipse">
              <a:avLst/>
            </a:prstGeom>
            <a:solidFill>
              <a:srgbClr val="E6007E"/>
            </a:solidFill>
            <a:ln>
              <a:solidFill>
                <a:srgbClr val="951B8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94BEB49-6B4F-F24B-33B3-A3E3B2FAC975}"/>
                </a:ext>
              </a:extLst>
            </p:cNvPr>
            <p:cNvSpPr/>
            <p:nvPr/>
          </p:nvSpPr>
          <p:spPr>
            <a:xfrm>
              <a:off x="5179639" y="2050322"/>
              <a:ext cx="216000" cy="216000"/>
            </a:xfrm>
            <a:prstGeom prst="ellipse">
              <a:avLst/>
            </a:prstGeom>
            <a:solidFill>
              <a:srgbClr val="E6007E"/>
            </a:solidFill>
            <a:ln>
              <a:solidFill>
                <a:srgbClr val="951B8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D0F559F4-292F-9B16-F039-1D7F447B899C}"/>
                </a:ext>
              </a:extLst>
            </p:cNvPr>
            <p:cNvSpPr/>
            <p:nvPr/>
          </p:nvSpPr>
          <p:spPr>
            <a:xfrm>
              <a:off x="6600597" y="2050322"/>
              <a:ext cx="216000" cy="216000"/>
            </a:xfrm>
            <a:prstGeom prst="ellipse">
              <a:avLst/>
            </a:prstGeom>
            <a:solidFill>
              <a:srgbClr val="E6007E"/>
            </a:solidFill>
            <a:ln>
              <a:solidFill>
                <a:srgbClr val="951B8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E8244DB-37C7-AA9B-81BF-570699533F31}"/>
                </a:ext>
              </a:extLst>
            </p:cNvPr>
            <p:cNvSpPr/>
            <p:nvPr/>
          </p:nvSpPr>
          <p:spPr>
            <a:xfrm>
              <a:off x="5926260" y="1645122"/>
              <a:ext cx="1475508" cy="3118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+ 9 months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BC0039D-09F6-4530-F9C3-D808F257EDB2}"/>
                </a:ext>
              </a:extLst>
            </p:cNvPr>
            <p:cNvSpPr txBox="1"/>
            <p:nvPr/>
          </p:nvSpPr>
          <p:spPr>
            <a:xfrm>
              <a:off x="6168708" y="2481064"/>
              <a:ext cx="121920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fr-FR" sz="12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fr-FR" sz="1200" dirty="0">
                  <a:solidFill>
                    <a:srgbClr val="4D515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Code of conduct </a:t>
              </a:r>
            </a:p>
            <a:p>
              <a:pPr algn="ctr"/>
              <a:endParaRPr lang="fr-FR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85CCBB5A-4E6A-C139-45E5-63ED6882E3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98640" y="2320031"/>
              <a:ext cx="4358" cy="409314"/>
            </a:xfrm>
            <a:prstGeom prst="straightConnector1">
              <a:avLst/>
            </a:prstGeom>
            <a:solidFill>
              <a:srgbClr val="E6007E"/>
            </a:solidFill>
            <a:ln w="12700">
              <a:solidFill>
                <a:srgbClr val="951B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38E41F06-75D0-E187-25A7-C63A0DDBBD33}"/>
                </a:ext>
              </a:extLst>
            </p:cNvPr>
            <p:cNvSpPr/>
            <p:nvPr/>
          </p:nvSpPr>
          <p:spPr>
            <a:xfrm>
              <a:off x="7941884" y="2060823"/>
              <a:ext cx="216000" cy="216000"/>
            </a:xfrm>
            <a:prstGeom prst="ellipse">
              <a:avLst/>
            </a:prstGeom>
            <a:solidFill>
              <a:srgbClr val="E6007E"/>
            </a:solidFill>
            <a:ln>
              <a:solidFill>
                <a:srgbClr val="951B8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EA644ED-BFD3-B374-BE2A-19C299F3D81A}"/>
                </a:ext>
              </a:extLst>
            </p:cNvPr>
            <p:cNvSpPr txBox="1"/>
            <p:nvPr/>
          </p:nvSpPr>
          <p:spPr>
            <a:xfrm>
              <a:off x="7509996" y="3139454"/>
              <a:ext cx="121920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fr-FR" sz="12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fr-FR" sz="1200" dirty="0">
                  <a:solidFill>
                    <a:srgbClr val="4D515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Rules for general-purpose AI</a:t>
              </a:r>
            </a:p>
            <a:p>
              <a:pPr algn="ctr"/>
              <a:endParaRPr lang="fr-FR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AF7F668E-CEFA-7784-8811-10B6A16467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39927" y="2330532"/>
              <a:ext cx="4358" cy="987632"/>
            </a:xfrm>
            <a:prstGeom prst="straightConnector1">
              <a:avLst/>
            </a:prstGeom>
            <a:solidFill>
              <a:srgbClr val="E6007E"/>
            </a:solidFill>
            <a:ln w="12700">
              <a:solidFill>
                <a:srgbClr val="951B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BE5D597-06AE-2DCC-2A18-335271A7A002}"/>
                </a:ext>
              </a:extLst>
            </p:cNvPr>
            <p:cNvSpPr/>
            <p:nvPr/>
          </p:nvSpPr>
          <p:spPr>
            <a:xfrm>
              <a:off x="7253692" y="1644702"/>
              <a:ext cx="1475508" cy="3118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+ 12 months</a:t>
              </a: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C26BE20-D023-4165-B7EB-C54351AD1DAA}"/>
                </a:ext>
              </a:extLst>
            </p:cNvPr>
            <p:cNvSpPr/>
            <p:nvPr/>
          </p:nvSpPr>
          <p:spPr>
            <a:xfrm>
              <a:off x="10247829" y="2087502"/>
              <a:ext cx="216000" cy="216000"/>
            </a:xfrm>
            <a:prstGeom prst="ellipse">
              <a:avLst/>
            </a:prstGeom>
            <a:solidFill>
              <a:srgbClr val="E6007E"/>
            </a:solidFill>
            <a:ln>
              <a:solidFill>
                <a:srgbClr val="951B8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25D534E1-9EDC-1877-F1A2-F6C4DAF0F141}"/>
                </a:ext>
              </a:extLst>
            </p:cNvPr>
            <p:cNvSpPr txBox="1"/>
            <p:nvPr/>
          </p:nvSpPr>
          <p:spPr>
            <a:xfrm>
              <a:off x="9815941" y="2575480"/>
              <a:ext cx="121920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fr-FR" sz="12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fr-FR" sz="1200" dirty="0">
                  <a:solidFill>
                    <a:srgbClr val="4D515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Obligations for high-risk systems</a:t>
              </a:r>
            </a:p>
            <a:p>
              <a:pPr algn="ctr"/>
              <a:endParaRPr lang="fr-FR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1DAB573-87E4-2DEC-8BA4-CEBE753D6533}"/>
                </a:ext>
              </a:extLst>
            </p:cNvPr>
            <p:cNvSpPr/>
            <p:nvPr/>
          </p:nvSpPr>
          <p:spPr>
            <a:xfrm>
              <a:off x="9559637" y="1671381"/>
              <a:ext cx="1475508" cy="3118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+ 36 months</a:t>
              </a:r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03A86711-4696-F9E5-BC14-F1525467B7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50230" y="2356134"/>
              <a:ext cx="4358" cy="409314"/>
            </a:xfrm>
            <a:prstGeom prst="straightConnector1">
              <a:avLst/>
            </a:prstGeom>
            <a:solidFill>
              <a:srgbClr val="E6007E"/>
            </a:solidFill>
            <a:ln w="12700">
              <a:solidFill>
                <a:srgbClr val="951B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20DE9F9-E519-50E4-B43A-D185099178C1}"/>
              </a:ext>
            </a:extLst>
          </p:cNvPr>
          <p:cNvSpPr/>
          <p:nvPr/>
        </p:nvSpPr>
        <p:spPr>
          <a:xfrm>
            <a:off x="2431466" y="5263416"/>
            <a:ext cx="7244862" cy="735849"/>
          </a:xfrm>
          <a:prstGeom prst="rect">
            <a:avLst/>
          </a:prstGeom>
          <a:ln>
            <a:solidFill>
              <a:srgbClr val="006D9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Gradual application of the text</a:t>
            </a:r>
          </a:p>
        </p:txBody>
      </p:sp>
    </p:spTree>
    <p:extLst>
      <p:ext uri="{BB962C8B-B14F-4D97-AF65-F5344CB8AC3E}">
        <p14:creationId xmlns:p14="http://schemas.microsoft.com/office/powerpoint/2010/main" val="97016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8" y="365126"/>
            <a:ext cx="10729352" cy="626392"/>
          </a:xfrm>
        </p:spPr>
        <p:txBody>
          <a:bodyPr>
            <a:normAutofit/>
          </a:bodyPr>
          <a:lstStyle/>
          <a:p>
            <a:r>
              <a:rPr lang="fr-FR" dirty="0"/>
              <a:t>A cross-</a:t>
            </a:r>
            <a:r>
              <a:rPr lang="fr-FR" dirty="0" err="1"/>
              <a:t>functional</a:t>
            </a:r>
            <a:r>
              <a:rPr lang="fr-FR" dirty="0"/>
              <a:t>, </a:t>
            </a:r>
            <a:r>
              <a:rPr lang="fr-FR" dirty="0" err="1"/>
              <a:t>project-based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</p:spPr>
        <p:txBody>
          <a:bodyPr/>
          <a:lstStyle/>
          <a:p>
            <a:fld id="{87653519-F78B-450E-954D-4AAB37F15D0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F1EF09F-9DD3-0506-D120-7B57D1568947}"/>
              </a:ext>
            </a:extLst>
          </p:cNvPr>
          <p:cNvSpPr txBox="1"/>
          <p:nvPr/>
        </p:nvSpPr>
        <p:spPr>
          <a:xfrm>
            <a:off x="752432" y="1207473"/>
            <a:ext cx="10354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Systemic aspect and the need to approach an AI tool implementation project from a cross-functional perspective within the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organization. </a:t>
            </a: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827FDD-2788-A4F9-B367-7E388FC361F1}"/>
              </a:ext>
            </a:extLst>
          </p:cNvPr>
          <p:cNvSpPr/>
          <p:nvPr/>
        </p:nvSpPr>
        <p:spPr>
          <a:xfrm>
            <a:off x="721772" y="1908544"/>
            <a:ext cx="6485064" cy="4097278"/>
          </a:xfrm>
          <a:prstGeom prst="rect">
            <a:avLst/>
          </a:prstGeom>
          <a:noFill/>
          <a:ln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6"/>
              </a:buClr>
            </a:pPr>
            <a:r>
              <a:rPr lang="fr-FR" sz="1400" b="1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Ethical: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entury Gothic" panose="020B0502020202020204" pitchFamily="34" charset="0"/>
              </a:rPr>
              <a:t>check that the tool has no operating bias and complies with the requirements of non-discrimination, inclusion and sustainability. </a:t>
            </a:r>
          </a:p>
          <a:p>
            <a:pPr>
              <a:buClr>
                <a:schemeClr val="accent6"/>
              </a:buClr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accent6"/>
              </a:buClr>
            </a:pPr>
            <a:r>
              <a:rPr lang="fr-FR" sz="1400" b="1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Compliance: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ensure compliance with applicable legislation - anticipate the application of the IA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accent6"/>
              </a:buClr>
            </a:pPr>
            <a:r>
              <a:rPr lang="fr-FR" sz="1400" b="1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Acceptability: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ensure that the AI system is socially acceptable to users =&gt; change management.</a:t>
            </a:r>
          </a:p>
          <a:p>
            <a:pPr>
              <a:buClr>
                <a:schemeClr val="accent6"/>
              </a:buClr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accent6"/>
              </a:buClr>
            </a:pPr>
            <a:r>
              <a:rPr lang="fr-FR" sz="1400" b="1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Information / Transparency</a:t>
            </a:r>
            <a:r>
              <a:rPr lang="fr-FR" sz="1400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 transparent about the tool's operating rules and the use of the data generated.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accent6"/>
              </a:buClr>
            </a:pPr>
            <a:r>
              <a:rPr lang="fr-FR" sz="1400" b="1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and environmental well-being: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ensuring that the AI system is developed and used in a way that is sustainable and respectful of the environment, as well as in the interests of individuals.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802DCE-CE24-2EEB-BA61-4FCAC9C85FB5}"/>
              </a:ext>
            </a:extLst>
          </p:cNvPr>
          <p:cNvSpPr txBox="1"/>
          <p:nvPr/>
        </p:nvSpPr>
        <p:spPr>
          <a:xfrm>
            <a:off x="7962631" y="1986156"/>
            <a:ext cx="3175163" cy="20632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sz="1400" b="1">
                <a:solidFill>
                  <a:schemeClr val="lt1"/>
                </a:solidFill>
                <a:ea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fr-FR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Promote a </a:t>
            </a:r>
            <a:r>
              <a:rPr lang="fr-FR" b="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global</a:t>
            </a:r>
            <a:r>
              <a:rPr lang="fr-FR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planned </a:t>
            </a:r>
            <a:r>
              <a:rPr lang="fr-FR" b="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approach</a:t>
            </a:r>
            <a:r>
              <a:rPr lang="fr-FR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project mode</a:t>
            </a:r>
          </a:p>
          <a:p>
            <a:pPr marL="0" indent="0" algn="ctr">
              <a:buNone/>
            </a:pPr>
            <a:endParaRPr lang="fr-FR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Task</a:t>
            </a:r>
            <a:r>
              <a:rPr lang="fr-FR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force CIO, CISO, DPO, Legal, Chief AI </a:t>
            </a:r>
            <a:r>
              <a:rPr lang="fr-FR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officer</a:t>
            </a:r>
            <a:r>
              <a:rPr lang="fr-FR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Data </a:t>
            </a:r>
            <a:r>
              <a:rPr lang="fr-FR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scientists</a:t>
            </a:r>
            <a:r>
              <a:rPr lang="fr-FR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Business, </a:t>
            </a:r>
            <a:r>
              <a:rPr lang="fr-FR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Users</a:t>
            </a:r>
            <a:endParaRPr lang="fr-FR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age 11" descr="Une image contenant dessin humoristique, illustration, dessin, clipart&#10;&#10;Description générée automatiquement">
            <a:extLst>
              <a:ext uri="{FF2B5EF4-FFF2-40B4-BE49-F238E27FC236}">
                <a16:creationId xmlns:a16="http://schemas.microsoft.com/office/drawing/2014/main" id="{257C1036-A3CE-D056-C320-C55F9575B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51" y="3897189"/>
            <a:ext cx="3436263" cy="22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1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8" y="365126"/>
            <a:ext cx="10729352" cy="626392"/>
          </a:xfrm>
        </p:spPr>
        <p:txBody>
          <a:bodyPr>
            <a:normAutofit/>
          </a:bodyPr>
          <a:lstStyle/>
          <a:p>
            <a:r>
              <a:rPr lang="fr-FR" dirty="0"/>
              <a:t>AI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steps</a:t>
            </a:r>
            <a:r>
              <a:rPr lang="fr-FR" dirty="0"/>
              <a:t> / GAI </a:t>
            </a:r>
            <a:r>
              <a:rPr lang="fr-FR" dirty="0" err="1"/>
              <a:t>project</a:t>
            </a:r>
            <a:r>
              <a:rPr lang="fr-FR" dirty="0"/>
              <a:t> open questions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</p:spPr>
        <p:txBody>
          <a:bodyPr/>
          <a:lstStyle/>
          <a:p>
            <a:fld id="{87653519-F78B-450E-954D-4AAB37F15D03}" type="slidenum">
              <a:rPr lang="fr-FR" smtClean="0"/>
              <a:pPr/>
              <a:t>19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2E5531F-C691-F5E3-9227-D34220E84C5B}"/>
              </a:ext>
            </a:extLst>
          </p:cNvPr>
          <p:cNvCxnSpPr>
            <a:cxnSpLocks/>
          </p:cNvCxnSpPr>
          <p:nvPr/>
        </p:nvCxnSpPr>
        <p:spPr>
          <a:xfrm>
            <a:off x="659648" y="1801656"/>
            <a:ext cx="0" cy="4137548"/>
          </a:xfrm>
          <a:prstGeom prst="line">
            <a:avLst/>
          </a:prstGeom>
          <a:ln w="28575">
            <a:solidFill>
              <a:srgbClr val="006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C422E6D3-71AD-29B0-710D-7C514E75CC1C}"/>
              </a:ext>
            </a:extLst>
          </p:cNvPr>
          <p:cNvSpPr/>
          <p:nvPr/>
        </p:nvSpPr>
        <p:spPr>
          <a:xfrm>
            <a:off x="451854" y="1611946"/>
            <a:ext cx="415588" cy="313954"/>
          </a:xfrm>
          <a:prstGeom prst="ellipse">
            <a:avLst/>
          </a:prstGeom>
          <a:solidFill>
            <a:srgbClr val="951B81"/>
          </a:solidFill>
          <a:ln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2184489-84A5-4577-CD67-2F680E41C47D}"/>
              </a:ext>
            </a:extLst>
          </p:cNvPr>
          <p:cNvSpPr txBox="1"/>
          <p:nvPr/>
        </p:nvSpPr>
        <p:spPr>
          <a:xfrm>
            <a:off x="935123" y="3526410"/>
            <a:ext cx="4965408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 err="1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Benchmark</a:t>
            </a:r>
            <a:r>
              <a:rPr lang="fr-FR" sz="1400" kern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fr-FR" sz="1400" b="1" kern="1200" dirty="0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evaluate solutions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available on the </a:t>
            </a:r>
            <a:r>
              <a:rPr lang="fr-FR" sz="1400" b="1" kern="1200" dirty="0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market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vs. </a:t>
            </a:r>
            <a:r>
              <a:rPr lang="fr-FR" sz="1400" b="1" kern="1200" dirty="0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develop in-house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b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kern="1200" dirty="0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Open source 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AI vs. </a:t>
            </a:r>
            <a:r>
              <a:rPr lang="fr-FR" sz="1400" b="1" kern="1200" dirty="0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proprietary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C3243B2-18D1-3AAA-0290-046454147812}"/>
              </a:ext>
            </a:extLst>
          </p:cNvPr>
          <p:cNvSpPr txBox="1"/>
          <p:nvPr/>
        </p:nvSpPr>
        <p:spPr>
          <a:xfrm>
            <a:off x="935123" y="4711528"/>
            <a:ext cx="4965406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Compliance 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documentation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fr-F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fr-FR" sz="1400" kern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ontractualization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- Check for </a:t>
            </a:r>
            <a:r>
              <a:rPr lang="fr-FR" sz="1400" b="1" kern="1200" dirty="0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exclusions of </a:t>
            </a:r>
            <a:r>
              <a:rPr lang="fr-FR" sz="1400" b="1" kern="1200" dirty="0" err="1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liability</a:t>
            </a:r>
            <a:r>
              <a:rPr lang="fr-FR" sz="1400" b="1" kern="1200" dirty="0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fr-FR" sz="1400" b="1" kern="1200" dirty="0" err="1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warranty</a:t>
            </a:r>
            <a:r>
              <a:rPr lang="fr-FR" sz="1400" b="1" kern="1200" dirty="0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clauses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sz="1400" kern="1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759DC4-7717-677F-9B3B-D3BBC51037DC}"/>
              </a:ext>
            </a:extLst>
          </p:cNvPr>
          <p:cNvSpPr txBox="1"/>
          <p:nvPr/>
        </p:nvSpPr>
        <p:spPr>
          <a:xfrm>
            <a:off x="935123" y="5581347"/>
            <a:ext cx="496540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Set-up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phase =&gt; Test phase =&gt; </a:t>
            </a:r>
            <a:r>
              <a:rPr lang="fr-FR" sz="1400" kern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Deployment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=&gt; Monitoring and </a:t>
            </a:r>
            <a:r>
              <a:rPr lang="fr-FR" sz="1400" kern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5564797-9E3F-6A7A-B725-47FD16C1EFAD}"/>
              </a:ext>
            </a:extLst>
          </p:cNvPr>
          <p:cNvSpPr/>
          <p:nvPr/>
        </p:nvSpPr>
        <p:spPr>
          <a:xfrm>
            <a:off x="451854" y="3508798"/>
            <a:ext cx="415588" cy="313954"/>
          </a:xfrm>
          <a:prstGeom prst="ellipse">
            <a:avLst/>
          </a:prstGeom>
          <a:solidFill>
            <a:srgbClr val="951B81"/>
          </a:solidFill>
          <a:ln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9CA882A-C31C-4F7E-6DEF-41E1F568BA20}"/>
              </a:ext>
            </a:extLst>
          </p:cNvPr>
          <p:cNvSpPr/>
          <p:nvPr/>
        </p:nvSpPr>
        <p:spPr>
          <a:xfrm>
            <a:off x="451854" y="4679829"/>
            <a:ext cx="415588" cy="313954"/>
          </a:xfrm>
          <a:prstGeom prst="ellipse">
            <a:avLst/>
          </a:prstGeom>
          <a:solidFill>
            <a:srgbClr val="951B81"/>
          </a:solidFill>
          <a:ln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93FDD15-3E57-1CD8-063E-62CDCBCB7814}"/>
              </a:ext>
            </a:extLst>
          </p:cNvPr>
          <p:cNvSpPr/>
          <p:nvPr/>
        </p:nvSpPr>
        <p:spPr>
          <a:xfrm>
            <a:off x="454927" y="5636736"/>
            <a:ext cx="415588" cy="313954"/>
          </a:xfrm>
          <a:prstGeom prst="ellipse">
            <a:avLst/>
          </a:prstGeom>
          <a:solidFill>
            <a:srgbClr val="951B81"/>
          </a:solidFill>
          <a:ln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AF2F08A-0F58-6FC3-F306-BAABA191FC70}"/>
              </a:ext>
            </a:extLst>
          </p:cNvPr>
          <p:cNvSpPr txBox="1"/>
          <p:nvPr/>
        </p:nvSpPr>
        <p:spPr>
          <a:xfrm>
            <a:off x="935123" y="1637272"/>
            <a:ext cx="4965408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Define </a:t>
            </a:r>
            <a:r>
              <a:rPr lang="fr-FR" sz="1400" kern="12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fr-FR" sz="1400" b="1" kern="1200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use </a:t>
            </a:r>
            <a:r>
              <a:rPr lang="fr-FR" sz="1400" b="1" kern="1200" dirty="0">
                <a:solidFill>
                  <a:srgbClr val="951B8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cases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relevant to your company, </a:t>
            </a:r>
            <a:r>
              <a:rPr lang="fr-FR" sz="1400" kern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employees and your customers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/ Map existing uses</a:t>
            </a:r>
            <a:r>
              <a:rPr lang="fr-FR" sz="1400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sz="1400" kern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B1D3477-865B-DB49-7597-4796FCD4767E}"/>
              </a:ext>
            </a:extLst>
          </p:cNvPr>
          <p:cNvSpPr/>
          <p:nvPr/>
        </p:nvSpPr>
        <p:spPr>
          <a:xfrm>
            <a:off x="451854" y="2586187"/>
            <a:ext cx="415588" cy="313954"/>
          </a:xfrm>
          <a:prstGeom prst="ellipse">
            <a:avLst/>
          </a:prstGeom>
          <a:solidFill>
            <a:srgbClr val="951B81"/>
          </a:solidFill>
          <a:ln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7BA0D30-3E24-A73E-F972-89CED0420B44}"/>
              </a:ext>
            </a:extLst>
          </p:cNvPr>
          <p:cNvSpPr txBox="1"/>
          <p:nvPr/>
        </p:nvSpPr>
        <p:spPr>
          <a:xfrm>
            <a:off x="935123" y="2597860"/>
            <a:ext cx="496540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Assess </a:t>
            </a:r>
            <a:r>
              <a:rPr lang="en-US" sz="14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risks levels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define </a:t>
            </a:r>
            <a:r>
              <a:rPr lang="en-US" sz="14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roles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(provider, deployer, importer, distributor) and </a:t>
            </a:r>
            <a:r>
              <a:rPr lang="en-US" sz="14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liability</a:t>
            </a:r>
            <a:endParaRPr lang="en-US" sz="1400" kern="1200" dirty="0">
              <a:solidFill>
                <a:srgbClr val="951B8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5C0F5F7-D500-5440-6CDF-0E8A79B76EC4}"/>
              </a:ext>
            </a:extLst>
          </p:cNvPr>
          <p:cNvSpPr txBox="1">
            <a:spLocks/>
          </p:cNvSpPr>
          <p:nvPr/>
        </p:nvSpPr>
        <p:spPr>
          <a:xfrm>
            <a:off x="5997555" y="3526410"/>
            <a:ext cx="5750898" cy="498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>
                <a:solidFill>
                  <a:srgbClr val="1D1D1B"/>
                </a:solidFill>
              </a:rPr>
              <a:t>Technology</a:t>
            </a:r>
            <a:r>
              <a:rPr lang="fr-FR" sz="1400" dirty="0">
                <a:solidFill>
                  <a:srgbClr val="1D1D1B"/>
                </a:solidFill>
              </a:rPr>
              <a:t> </a:t>
            </a:r>
            <a:r>
              <a:rPr lang="fr-FR" sz="1400" dirty="0" err="1">
                <a:solidFill>
                  <a:srgbClr val="1D1D1B"/>
                </a:solidFill>
              </a:rPr>
              <a:t>is</a:t>
            </a:r>
            <a:r>
              <a:rPr lang="fr-FR" sz="1400" dirty="0">
                <a:solidFill>
                  <a:srgbClr val="1D1D1B"/>
                </a:solidFill>
              </a:rPr>
              <a:t> </a:t>
            </a:r>
            <a:r>
              <a:rPr lang="fr-FR" sz="1400" b="1" dirty="0" err="1">
                <a:solidFill>
                  <a:srgbClr val="951B81"/>
                </a:solidFill>
              </a:rPr>
              <a:t>improving</a:t>
            </a:r>
            <a:r>
              <a:rPr lang="fr-FR" sz="1400" b="1" dirty="0">
                <a:solidFill>
                  <a:srgbClr val="1D1D1B"/>
                </a:solidFill>
              </a:rPr>
              <a:t>. </a:t>
            </a:r>
            <a:r>
              <a:rPr lang="fr-FR" sz="1400" dirty="0" err="1">
                <a:solidFill>
                  <a:srgbClr val="1D1D1B"/>
                </a:solidFill>
              </a:rPr>
              <a:t>Third</a:t>
            </a:r>
            <a:r>
              <a:rPr lang="fr-FR" sz="1400" dirty="0">
                <a:solidFill>
                  <a:srgbClr val="1D1D1B"/>
                </a:solidFill>
              </a:rPr>
              <a:t> party </a:t>
            </a:r>
            <a:r>
              <a:rPr lang="fr-FR" sz="1400" dirty="0" err="1">
                <a:solidFill>
                  <a:srgbClr val="1D1D1B"/>
                </a:solidFill>
              </a:rPr>
              <a:t>offerings</a:t>
            </a:r>
            <a:r>
              <a:rPr lang="fr-FR" sz="1400" dirty="0">
                <a:solidFill>
                  <a:srgbClr val="1D1D1B"/>
                </a:solidFill>
              </a:rPr>
              <a:t> </a:t>
            </a:r>
            <a:r>
              <a:rPr lang="fr-FR" sz="1400" b="1" dirty="0" err="1">
                <a:solidFill>
                  <a:srgbClr val="951B81"/>
                </a:solidFill>
              </a:rPr>
              <a:t>emerge</a:t>
            </a:r>
            <a:r>
              <a:rPr lang="fr-FR" sz="1400" dirty="0">
                <a:solidFill>
                  <a:srgbClr val="1D1D1B"/>
                </a:solidFill>
              </a:rPr>
              <a:t>. </a:t>
            </a:r>
            <a:r>
              <a:rPr lang="fr-FR" sz="1400" dirty="0" err="1">
                <a:solidFill>
                  <a:srgbClr val="1D1D1B"/>
                </a:solidFill>
              </a:rPr>
              <a:t>Which</a:t>
            </a:r>
            <a:r>
              <a:rPr lang="fr-FR" sz="1400" dirty="0">
                <a:solidFill>
                  <a:srgbClr val="1D1D1B"/>
                </a:solidFill>
              </a:rPr>
              <a:t> </a:t>
            </a:r>
            <a:r>
              <a:rPr lang="fr-FR" sz="1400" b="1" dirty="0">
                <a:solidFill>
                  <a:srgbClr val="951B81"/>
                </a:solidFill>
              </a:rPr>
              <a:t>business </a:t>
            </a:r>
            <a:r>
              <a:rPr lang="fr-FR" sz="1400" b="1" dirty="0" err="1">
                <a:solidFill>
                  <a:srgbClr val="951B81"/>
                </a:solidFill>
              </a:rPr>
              <a:t>models</a:t>
            </a:r>
            <a:r>
              <a:rPr lang="fr-FR" sz="1400" dirty="0">
                <a:solidFill>
                  <a:srgbClr val="1D1D1B"/>
                </a:solidFill>
              </a:rPr>
              <a:t>?</a:t>
            </a: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3717D830-2225-BE73-1DDC-FF13AD2B89EA}"/>
              </a:ext>
            </a:extLst>
          </p:cNvPr>
          <p:cNvSpPr txBox="1">
            <a:spLocks/>
          </p:cNvSpPr>
          <p:nvPr/>
        </p:nvSpPr>
        <p:spPr>
          <a:xfrm>
            <a:off x="5997553" y="4711528"/>
            <a:ext cx="5750898" cy="539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951B81"/>
                </a:solidFill>
              </a:rPr>
              <a:t>GAI on-going</a:t>
            </a:r>
            <a:r>
              <a:rPr lang="en-US" sz="1400" dirty="0">
                <a:solidFill>
                  <a:srgbClr val="1D1D1B"/>
                </a:solidFill>
              </a:rPr>
              <a:t> training effort (</a:t>
            </a:r>
            <a:r>
              <a:rPr lang="en-US" sz="1400" b="1" dirty="0">
                <a:solidFill>
                  <a:srgbClr val="951B81"/>
                </a:solidFill>
              </a:rPr>
              <a:t>training </a:t>
            </a:r>
            <a:r>
              <a:rPr lang="en-US" sz="1400" dirty="0">
                <a:solidFill>
                  <a:srgbClr val="1D1D1B"/>
                </a:solidFill>
              </a:rPr>
              <a:t>&amp; inference costs)</a:t>
            </a:r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F0AB6F7-B1D9-EF9E-F6B5-6C010BE9E43A}"/>
              </a:ext>
            </a:extLst>
          </p:cNvPr>
          <p:cNvSpPr txBox="1">
            <a:spLocks/>
          </p:cNvSpPr>
          <p:nvPr/>
        </p:nvSpPr>
        <p:spPr>
          <a:xfrm>
            <a:off x="5997555" y="1637272"/>
            <a:ext cx="5750898" cy="436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1D1D1B"/>
                </a:solidFill>
              </a:rPr>
              <a:t>What is the </a:t>
            </a:r>
            <a:r>
              <a:rPr lang="en-US" sz="1400" b="1" dirty="0">
                <a:solidFill>
                  <a:srgbClr val="951B81"/>
                </a:solidFill>
              </a:rPr>
              <a:t>value</a:t>
            </a:r>
            <a:r>
              <a:rPr lang="en-US" sz="1400" dirty="0">
                <a:solidFill>
                  <a:srgbClr val="1D1D1B"/>
                </a:solidFill>
              </a:rPr>
              <a:t> of GAI (vs. human, IT...)? </a:t>
            </a:r>
            <a:endParaRPr lang="fr-FR" sz="1400" dirty="0">
              <a:solidFill>
                <a:srgbClr val="1D1D1B"/>
              </a:solidFill>
            </a:endParaRPr>
          </a:p>
          <a:p>
            <a:endParaRPr lang="en-US" sz="1400" dirty="0">
              <a:solidFill>
                <a:srgbClr val="1D1D1B"/>
              </a:solidFill>
            </a:endParaRPr>
          </a:p>
        </p:txBody>
      </p:sp>
      <p:sp>
        <p:nvSpPr>
          <p:cNvPr id="27" name="Espace réservé du contenu 1">
            <a:extLst>
              <a:ext uri="{FF2B5EF4-FFF2-40B4-BE49-F238E27FC236}">
                <a16:creationId xmlns:a16="http://schemas.microsoft.com/office/drawing/2014/main" id="{70B6C11D-CE08-4423-2275-8102C5EBBB09}"/>
              </a:ext>
            </a:extLst>
          </p:cNvPr>
          <p:cNvSpPr txBox="1">
            <a:spLocks/>
          </p:cNvSpPr>
          <p:nvPr/>
        </p:nvSpPr>
        <p:spPr>
          <a:xfrm>
            <a:off x="5997555" y="5581347"/>
            <a:ext cx="5750898" cy="301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Starting with </a:t>
            </a:r>
            <a:r>
              <a:rPr lang="en-US" sz="1400" b="1" dirty="0">
                <a:solidFill>
                  <a:srgbClr val="951B81"/>
                </a:solidFill>
              </a:rPr>
              <a:t>POCs/pilots</a:t>
            </a:r>
          </a:p>
          <a:p>
            <a:r>
              <a:rPr lang="en-US" sz="1400" b="1" dirty="0">
                <a:solidFill>
                  <a:srgbClr val="951B81"/>
                </a:solidFill>
              </a:rPr>
              <a:t>Integration </a:t>
            </a:r>
            <a:r>
              <a:rPr lang="en-US" sz="1400" dirty="0">
                <a:solidFill>
                  <a:schemeClr val="tx1"/>
                </a:solidFill>
              </a:rPr>
              <a:t>&amp; </a:t>
            </a:r>
            <a:r>
              <a:rPr lang="en-US" sz="1400" b="1" dirty="0">
                <a:solidFill>
                  <a:srgbClr val="951B81"/>
                </a:solidFill>
              </a:rPr>
              <a:t>industrialization </a:t>
            </a:r>
            <a:r>
              <a:rPr lang="en-US" sz="1400" dirty="0"/>
              <a:t>challenges</a:t>
            </a:r>
          </a:p>
        </p:txBody>
      </p:sp>
      <p:sp>
        <p:nvSpPr>
          <p:cNvPr id="31" name="Espace réservé du contenu 1">
            <a:extLst>
              <a:ext uri="{FF2B5EF4-FFF2-40B4-BE49-F238E27FC236}">
                <a16:creationId xmlns:a16="http://schemas.microsoft.com/office/drawing/2014/main" id="{0ABDDA6B-39BD-EF85-3B9A-8E0C186AE812}"/>
              </a:ext>
            </a:extLst>
          </p:cNvPr>
          <p:cNvSpPr txBox="1">
            <a:spLocks/>
          </p:cNvSpPr>
          <p:nvPr/>
        </p:nvSpPr>
        <p:spPr>
          <a:xfrm>
            <a:off x="5997554" y="1912060"/>
            <a:ext cx="5750898" cy="46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>
                <a:solidFill>
                  <a:srgbClr val="1D1D1B"/>
                </a:solidFill>
              </a:rPr>
              <a:t>Aligning</a:t>
            </a:r>
            <a:r>
              <a:rPr lang="fr-FR" sz="1400" dirty="0">
                <a:solidFill>
                  <a:srgbClr val="1D1D1B"/>
                </a:solidFill>
              </a:rPr>
              <a:t> w/ </a:t>
            </a:r>
            <a:r>
              <a:rPr lang="fr-FR" sz="1400" b="1" dirty="0" err="1">
                <a:solidFill>
                  <a:srgbClr val="951B81"/>
                </a:solidFill>
              </a:rPr>
              <a:t>corporate</a:t>
            </a:r>
            <a:r>
              <a:rPr lang="fr-FR" sz="1400" b="1" dirty="0">
                <a:solidFill>
                  <a:srgbClr val="951B81"/>
                </a:solidFill>
              </a:rPr>
              <a:t> </a:t>
            </a:r>
            <a:r>
              <a:rPr lang="fr-FR" sz="1400" b="1" dirty="0" err="1">
                <a:solidFill>
                  <a:srgbClr val="951B81"/>
                </a:solidFill>
              </a:rPr>
              <a:t>governance</a:t>
            </a:r>
            <a:r>
              <a:rPr lang="fr-FR" sz="1400" dirty="0">
                <a:solidFill>
                  <a:srgbClr val="1D1D1B"/>
                </a:solidFill>
              </a:rPr>
              <a:t>, </a:t>
            </a:r>
            <a:r>
              <a:rPr lang="fr-FR" sz="1400" dirty="0" err="1">
                <a:solidFill>
                  <a:srgbClr val="1D1D1B"/>
                </a:solidFill>
              </a:rPr>
              <a:t>assessing</a:t>
            </a:r>
            <a:r>
              <a:rPr lang="fr-FR" sz="1400" dirty="0">
                <a:solidFill>
                  <a:srgbClr val="1D1D1B"/>
                </a:solidFill>
              </a:rPr>
              <a:t> </a:t>
            </a:r>
            <a:r>
              <a:rPr lang="fr-FR" sz="1400" b="1" dirty="0" err="1">
                <a:solidFill>
                  <a:srgbClr val="951B81"/>
                </a:solidFill>
              </a:rPr>
              <a:t>readiness</a:t>
            </a:r>
            <a:endParaRPr lang="en-US" sz="1400" b="1" dirty="0">
              <a:solidFill>
                <a:srgbClr val="951B81"/>
              </a:solidFill>
            </a:endParaRPr>
          </a:p>
        </p:txBody>
      </p:sp>
      <p:sp>
        <p:nvSpPr>
          <p:cNvPr id="34" name="Espace réservé du contenu 1">
            <a:extLst>
              <a:ext uri="{FF2B5EF4-FFF2-40B4-BE49-F238E27FC236}">
                <a16:creationId xmlns:a16="http://schemas.microsoft.com/office/drawing/2014/main" id="{EBD5ACD4-EFCA-DE90-D1F0-36C2AFDA7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8903" y="1102926"/>
            <a:ext cx="5560764" cy="37980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AI </a:t>
            </a:r>
            <a:r>
              <a:rPr lang="fr-FR" b="1" dirty="0" err="1"/>
              <a:t>project</a:t>
            </a:r>
            <a:r>
              <a:rPr lang="fr-FR" b="1" dirty="0"/>
              <a:t> </a:t>
            </a:r>
            <a:r>
              <a:rPr lang="fr-FR" b="1" dirty="0" err="1"/>
              <a:t>steps</a:t>
            </a:r>
            <a:endParaRPr lang="fr-FR" b="1" dirty="0"/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43E04097-C1FB-42C6-E7F5-4219B9C6BE5A}"/>
              </a:ext>
            </a:extLst>
          </p:cNvPr>
          <p:cNvSpPr txBox="1">
            <a:spLocks/>
          </p:cNvSpPr>
          <p:nvPr/>
        </p:nvSpPr>
        <p:spPr>
          <a:xfrm>
            <a:off x="5987144" y="1102925"/>
            <a:ext cx="5619416" cy="3798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800" b="1" dirty="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GAI </a:t>
            </a:r>
            <a:r>
              <a:rPr lang="fr-FR" sz="1800" b="1" dirty="0" err="1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</a:t>
            </a:r>
            <a:r>
              <a:rPr lang="fr-FR" sz="1800" b="1" dirty="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8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 questions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056DBC43-E3F2-7894-6C49-CC3C863D2EB5}"/>
              </a:ext>
            </a:extLst>
          </p:cNvPr>
          <p:cNvSpPr txBox="1">
            <a:spLocks/>
          </p:cNvSpPr>
          <p:nvPr/>
        </p:nvSpPr>
        <p:spPr>
          <a:xfrm>
            <a:off x="5997553" y="4024948"/>
            <a:ext cx="5750898" cy="490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rgbClr val="1D1D1B"/>
                </a:solidFill>
              </a:rPr>
              <a:t>How GAI </a:t>
            </a:r>
            <a:r>
              <a:rPr lang="fr-FR" sz="1400" dirty="0" err="1">
                <a:solidFill>
                  <a:srgbClr val="1D1D1B"/>
                </a:solidFill>
              </a:rPr>
              <a:t>is</a:t>
            </a:r>
            <a:r>
              <a:rPr lang="fr-FR" sz="1400" dirty="0">
                <a:solidFill>
                  <a:srgbClr val="1D1D1B"/>
                </a:solidFill>
              </a:rPr>
              <a:t> </a:t>
            </a:r>
            <a:r>
              <a:rPr lang="fr-FR" sz="1400" dirty="0" err="1">
                <a:solidFill>
                  <a:srgbClr val="1D1D1B"/>
                </a:solidFill>
              </a:rPr>
              <a:t>evolving</a:t>
            </a:r>
            <a:r>
              <a:rPr lang="fr-FR" sz="1400" dirty="0">
                <a:solidFill>
                  <a:srgbClr val="1D1D1B"/>
                </a:solidFill>
              </a:rPr>
              <a:t> user interface : </a:t>
            </a:r>
            <a:r>
              <a:rPr lang="fr-FR" sz="1400" dirty="0" err="1">
                <a:solidFill>
                  <a:srgbClr val="1D1D1B"/>
                </a:solidFill>
              </a:rPr>
              <a:t>from</a:t>
            </a:r>
            <a:r>
              <a:rPr lang="fr-FR" sz="1400" dirty="0">
                <a:solidFill>
                  <a:srgbClr val="1D1D1B"/>
                </a:solidFill>
              </a:rPr>
              <a:t> </a:t>
            </a:r>
            <a:r>
              <a:rPr lang="fr-FR" sz="1400" dirty="0" err="1">
                <a:solidFill>
                  <a:srgbClr val="1D1D1B"/>
                </a:solidFill>
              </a:rPr>
              <a:t>forms</a:t>
            </a:r>
            <a:r>
              <a:rPr lang="fr-FR" sz="1400" dirty="0">
                <a:solidFill>
                  <a:srgbClr val="1D1D1B"/>
                </a:solidFill>
              </a:rPr>
              <a:t> to </a:t>
            </a:r>
            <a:r>
              <a:rPr lang="fr-FR" sz="1400" b="1" dirty="0" err="1">
                <a:solidFill>
                  <a:srgbClr val="951B81"/>
                </a:solidFill>
              </a:rPr>
              <a:t>conversational</a:t>
            </a:r>
            <a:r>
              <a:rPr lang="fr-FR" sz="1400" b="1" dirty="0">
                <a:solidFill>
                  <a:srgbClr val="951B81"/>
                </a:solidFill>
              </a:rPr>
              <a:t> interfaces</a:t>
            </a:r>
            <a:r>
              <a:rPr lang="fr-FR" sz="1400" dirty="0">
                <a:solidFill>
                  <a:srgbClr val="1D1D1B"/>
                </a:solidFill>
              </a:rPr>
              <a:t>?</a:t>
            </a:r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A0FF817D-F0A8-A426-5436-19AB8E09F733}"/>
              </a:ext>
            </a:extLst>
          </p:cNvPr>
          <p:cNvSpPr txBox="1">
            <a:spLocks/>
          </p:cNvSpPr>
          <p:nvPr/>
        </p:nvSpPr>
        <p:spPr>
          <a:xfrm>
            <a:off x="5997554" y="2597860"/>
            <a:ext cx="5750898" cy="46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951B81"/>
                </a:solidFill>
              </a:rPr>
              <a:t>Framing</a:t>
            </a:r>
            <a:r>
              <a:rPr lang="en-US" sz="1400" dirty="0">
                <a:solidFill>
                  <a:srgbClr val="1D1D1B"/>
                </a:solidFill>
              </a:rPr>
              <a:t> your project with the </a:t>
            </a:r>
            <a:r>
              <a:rPr lang="en-US" sz="1400" b="1" dirty="0">
                <a:solidFill>
                  <a:srgbClr val="951B81"/>
                </a:solidFill>
              </a:rPr>
              <a:t>awareness</a:t>
            </a:r>
            <a:r>
              <a:rPr lang="en-US" sz="1400" dirty="0">
                <a:solidFill>
                  <a:srgbClr val="1D1D1B"/>
                </a:solidFill>
              </a:rPr>
              <a:t> that this is an </a:t>
            </a:r>
            <a:r>
              <a:rPr lang="en-US" sz="1400" b="1" dirty="0">
                <a:solidFill>
                  <a:srgbClr val="951B81"/>
                </a:solidFill>
              </a:rPr>
              <a:t>innovative</a:t>
            </a:r>
            <a:r>
              <a:rPr lang="en-US" sz="1400" dirty="0">
                <a:solidFill>
                  <a:srgbClr val="1D1D1B"/>
                </a:solidFill>
              </a:rPr>
              <a:t> project with </a:t>
            </a:r>
            <a:r>
              <a:rPr lang="en-US" sz="1400" b="1" dirty="0">
                <a:solidFill>
                  <a:srgbClr val="951B81"/>
                </a:solidFill>
              </a:rPr>
              <a:t>uncertainties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CF232-9FD6-9CF7-34D0-A7671BB16E44}"/>
              </a:ext>
            </a:extLst>
          </p:cNvPr>
          <p:cNvSpPr/>
          <p:nvPr/>
        </p:nvSpPr>
        <p:spPr>
          <a:xfrm>
            <a:off x="10467975" y="302967"/>
            <a:ext cx="1724025" cy="352358"/>
          </a:xfrm>
          <a:prstGeom prst="rect">
            <a:avLst/>
          </a:pr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168105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4C233DC9-5E17-A3CB-3473-4EE5C9547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17" y="2218966"/>
            <a:ext cx="880869" cy="682558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26F5D91-182A-AB6E-11DE-1F57806101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GAI Initiatives in France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BB3D3-9313-79F4-8DAE-56635CE1E3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AI </a:t>
            </a:r>
            <a:r>
              <a:rPr lang="fr-FR" dirty="0" err="1"/>
              <a:t>Related</a:t>
            </a:r>
            <a:r>
              <a:rPr lang="fr-FR" dirty="0"/>
              <a:t> EU </a:t>
            </a:r>
            <a:r>
              <a:rPr lang="fr-FR" dirty="0" err="1"/>
              <a:t>Regulatory</a:t>
            </a:r>
            <a:r>
              <a:rPr lang="fr-FR" dirty="0"/>
              <a:t> </a:t>
            </a:r>
            <a:r>
              <a:rPr lang="fr-FR" dirty="0" err="1"/>
              <a:t>Policies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E08F782-4F33-1201-4CD1-40E4AB63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Try and provide inspiration for your own AI journey / projects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DC06C1-21F3-CD0C-FD99-A57A745F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Picx helps you pick and peck ideas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9C2271-1005-E73D-6D4B-2A90E66F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3519-F78B-450E-954D-4AAB37F15D0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DB0337A-FC95-E63D-73C6-5BE116A0F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87" y="3029520"/>
            <a:ext cx="930921" cy="31664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11C1A98-4B45-5672-AAAB-DB8066656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001" y="3304358"/>
            <a:ext cx="749480" cy="18429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BB00724-8A26-D73F-C2F0-FDFE6DD64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911" y="2946209"/>
            <a:ext cx="1052045" cy="46532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CF76120-37EA-F366-4D76-133AC8CDFD5C}"/>
              </a:ext>
            </a:extLst>
          </p:cNvPr>
          <p:cNvSpPr txBox="1"/>
          <p:nvPr/>
        </p:nvSpPr>
        <p:spPr>
          <a:xfrm>
            <a:off x="3015053" y="3217374"/>
            <a:ext cx="1326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AI Paris Hub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CEA2975-D49B-20D9-522E-912B33B0E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616" y="2631874"/>
            <a:ext cx="1267002" cy="92405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496B321-D178-844C-D954-4D71DA4FB6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3484" y="3391678"/>
            <a:ext cx="2948685" cy="493786"/>
          </a:xfrm>
          <a:prstGeom prst="rect">
            <a:avLst/>
          </a:prstGeom>
        </p:spPr>
      </p:pic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FA51A03E-3D1C-D513-3485-F2F9973BA0C7}"/>
              </a:ext>
            </a:extLst>
          </p:cNvPr>
          <p:cNvSpPr txBox="1">
            <a:spLocks/>
          </p:cNvSpPr>
          <p:nvPr/>
        </p:nvSpPr>
        <p:spPr>
          <a:xfrm>
            <a:off x="1599568" y="5009658"/>
            <a:ext cx="3772532" cy="808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Patrick Bousso</a:t>
            </a:r>
            <a:br>
              <a:rPr lang="fr-FR" b="1" dirty="0"/>
            </a:br>
            <a:r>
              <a:rPr lang="en-US" dirty="0"/>
              <a:t>Founder and Owner of </a:t>
            </a:r>
            <a:r>
              <a:rPr lang="en-US" dirty="0" err="1"/>
              <a:t>Colibrix</a:t>
            </a:r>
            <a:endParaRPr lang="en-US" dirty="0"/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2C57E02D-2AB8-99B3-430C-B96EDFD0CCED}"/>
              </a:ext>
            </a:extLst>
          </p:cNvPr>
          <p:cNvSpPr txBox="1">
            <a:spLocks/>
          </p:cNvSpPr>
          <p:nvPr/>
        </p:nvSpPr>
        <p:spPr>
          <a:xfrm>
            <a:off x="7602808" y="5009657"/>
            <a:ext cx="3772532" cy="769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Sarah Lenoir</a:t>
            </a:r>
            <a:br>
              <a:rPr lang="fr-FR" b="1" dirty="0"/>
            </a:b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Regulatory Attorney, </a:t>
            </a:r>
            <a:r>
              <a:rPr lang="en-US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Alkeemia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60C39B-43E0-3F60-7649-3E87C9E898E9}"/>
              </a:ext>
            </a:extLst>
          </p:cNvPr>
          <p:cNvSpPr/>
          <p:nvPr/>
        </p:nvSpPr>
        <p:spPr>
          <a:xfrm>
            <a:off x="11045952" y="302967"/>
            <a:ext cx="1146048" cy="365124"/>
          </a:xfrm>
          <a:prstGeom prst="rect">
            <a:avLst/>
          </a:pr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29E4719-3E0B-315F-2D66-4F4A32BD16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8096" y="3627853"/>
            <a:ext cx="895475" cy="69542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17DB54F-4D72-FC23-E8DD-4A5BDFB1AA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8660" y="3627527"/>
            <a:ext cx="952633" cy="6858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E8DD24C-28F6-DF38-AB38-640A72F4A6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7121" y="4898967"/>
            <a:ext cx="971686" cy="99073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792FFC7-A862-470D-83AE-1B7AE6F110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302" y="4898967"/>
            <a:ext cx="1000265" cy="9812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9D3DAA-2D3B-4B24-701A-514BB0B2655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81843" y="2365267"/>
            <a:ext cx="1133633" cy="47631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083B1A1-18E6-72C7-1ED8-673745D1D4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3765" y="2343137"/>
            <a:ext cx="971686" cy="55252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2A0C033-48CB-27D0-7758-031F57EE7A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00956" y="1178006"/>
            <a:ext cx="1028844" cy="68589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F977399-9799-3B53-5F76-16F3501125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72880" y="1178221"/>
            <a:ext cx="1066949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67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80BB21-E47C-9632-F67F-8210AFFF0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682" y="4865634"/>
            <a:ext cx="971686" cy="9907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848AA2-7E18-BA63-0707-150BDF29E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615" y="4836741"/>
            <a:ext cx="1000265" cy="9812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27143F4-9D51-6303-7AD4-8C4581ABE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0" y="2190046"/>
            <a:ext cx="8934451" cy="2220176"/>
          </a:xfrm>
        </p:spPr>
        <p:txBody>
          <a:bodyPr>
            <a:normAutofit/>
          </a:bodyPr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</a:t>
            </a:r>
            <a:br>
              <a:rPr lang="fr-FR" dirty="0"/>
            </a:br>
            <a:r>
              <a:rPr lang="fr-FR" dirty="0"/>
              <a:t>Merci!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5AEF8C-C323-8A35-453D-E7A4B133F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75" y="4410222"/>
            <a:ext cx="9715500" cy="560387"/>
          </a:xfrm>
        </p:spPr>
        <p:txBody>
          <a:bodyPr>
            <a:normAutofit/>
          </a:bodyPr>
          <a:lstStyle/>
          <a:p>
            <a:r>
              <a:rPr lang="fr-FR" dirty="0" err="1"/>
              <a:t>Further</a:t>
            </a:r>
            <a:r>
              <a:rPr lang="fr-FR" dirty="0"/>
              <a:t> discussions? Exchange </a:t>
            </a:r>
            <a:r>
              <a:rPr lang="fr-FR" dirty="0" err="1"/>
              <a:t>viewpoints</a:t>
            </a:r>
            <a:r>
              <a:rPr lang="fr-FR" dirty="0"/>
              <a:t>?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7395E6-CA4E-62DE-4C13-39218D6FD425}"/>
              </a:ext>
            </a:extLst>
          </p:cNvPr>
          <p:cNvSpPr txBox="1"/>
          <p:nvPr/>
        </p:nvSpPr>
        <p:spPr>
          <a:xfrm>
            <a:off x="745569" y="5356288"/>
            <a:ext cx="22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https://www.linkedin.com/showcase/101849765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D20279-C5EF-8F7F-36BC-309296124A1C}"/>
              </a:ext>
            </a:extLst>
          </p:cNvPr>
          <p:cNvSpPr txBox="1"/>
          <p:nvPr/>
        </p:nvSpPr>
        <p:spPr>
          <a:xfrm>
            <a:off x="349691" y="4015534"/>
            <a:ext cx="3005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Follow </a:t>
            </a:r>
            <a:r>
              <a:rPr lang="fr-FR" sz="1600" b="1" dirty="0" err="1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Picx</a:t>
            </a:r>
            <a:r>
              <a:rPr lang="fr-FR" sz="1600" b="1" dirty="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AI </a:t>
            </a:r>
            <a:r>
              <a:rPr lang="fr-FR" sz="1600" dirty="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 LinkedIn</a:t>
            </a:r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14380D00-9C9E-1831-3E6F-9B301414FF27}"/>
              </a:ext>
            </a:extLst>
          </p:cNvPr>
          <p:cNvSpPr txBox="1">
            <a:spLocks/>
          </p:cNvSpPr>
          <p:nvPr/>
        </p:nvSpPr>
        <p:spPr>
          <a:xfrm>
            <a:off x="4983096" y="4960163"/>
            <a:ext cx="2627379" cy="769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/>
              <a:t>Patrick Bousso</a:t>
            </a:r>
            <a:endParaRPr lang="fr-FR" sz="1600" dirty="0"/>
          </a:p>
          <a:p>
            <a:pPr marL="0" indent="0">
              <a:buNone/>
            </a:pPr>
            <a:r>
              <a:rPr lang="fr-FR" sz="1400" dirty="0">
                <a:hlinkClick r:id="rId7"/>
              </a:rPr>
              <a:t>patrick.bousso@colibrix.fr</a:t>
            </a:r>
            <a:endParaRPr lang="fr-FR" sz="1400" dirty="0">
              <a:solidFill>
                <a:srgbClr val="951B81"/>
              </a:solidFill>
              <a:highlight>
                <a:srgbClr val="FFFF00"/>
              </a:highlight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EE449D32-DF90-D9CB-A6B5-F0109C192068}"/>
              </a:ext>
            </a:extLst>
          </p:cNvPr>
          <p:cNvSpPr txBox="1">
            <a:spLocks/>
          </p:cNvSpPr>
          <p:nvPr/>
        </p:nvSpPr>
        <p:spPr>
          <a:xfrm>
            <a:off x="8578889" y="4960163"/>
            <a:ext cx="3594062" cy="769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/>
              <a:t>Sarah Lenoir</a:t>
            </a:r>
          </a:p>
          <a:p>
            <a:pPr marL="0" indent="0">
              <a:buNone/>
            </a:pPr>
            <a:r>
              <a:rPr lang="fr-FR" sz="1400" dirty="0">
                <a:hlinkClick r:id="rId8"/>
              </a:rPr>
              <a:t>sarah.lenoir@alkeemia-avocat.com</a:t>
            </a:r>
            <a:endParaRPr lang="fr-FR" sz="14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88AA655-AB14-8791-A1AB-C907523A1B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3805" y="4382248"/>
            <a:ext cx="966773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3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istribution De Gauss Distribution Normale Standard Courbe Graphique En  Cloche Gaussienne Concept Commercial Et Marketing Théorie Des Probabilités  Mathématiques Trait Modifiable Illustration Vectorielle Isolée Sur Fond  Blanc | Vecteur Premium">
            <a:extLst>
              <a:ext uri="{FF2B5EF4-FFF2-40B4-BE49-F238E27FC236}">
                <a16:creationId xmlns:a16="http://schemas.microsoft.com/office/drawing/2014/main" id="{2874F8D3-1FC5-5971-FD5F-8EA3358F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58" y="2320953"/>
            <a:ext cx="1751006" cy="20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690E10-BA38-8475-5D7E-83DCA1AF9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58" y="3998418"/>
            <a:ext cx="5494655" cy="192445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03DD978-E8CD-99FA-4F35-22AF0E0D2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944" y="3789955"/>
            <a:ext cx="695422" cy="98121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8" y="365126"/>
            <a:ext cx="10729352" cy="626392"/>
          </a:xfrm>
        </p:spPr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characterizes</a:t>
            </a:r>
            <a:r>
              <a:rPr lang="fr-FR" dirty="0"/>
              <a:t> </a:t>
            </a:r>
            <a:r>
              <a:rPr lang="fr-FR" dirty="0" err="1">
                <a:solidFill>
                  <a:srgbClr val="951B81"/>
                </a:solidFill>
              </a:rPr>
              <a:t>Generative</a:t>
            </a:r>
            <a:r>
              <a:rPr lang="fr-FR" dirty="0"/>
              <a:t> </a:t>
            </a:r>
            <a:r>
              <a:rPr lang="fr-FR" dirty="0" err="1"/>
              <a:t>Artificial</a:t>
            </a:r>
            <a:r>
              <a:rPr lang="fr-FR" dirty="0"/>
              <a:t> </a:t>
            </a:r>
            <a:r>
              <a:rPr lang="fr-FR" dirty="0">
                <a:solidFill>
                  <a:srgbClr val="951B81"/>
                </a:solidFill>
              </a:rPr>
              <a:t>Intelligence</a:t>
            </a:r>
            <a:r>
              <a:rPr lang="fr-FR" dirty="0"/>
              <a:t>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3519-F78B-450E-954D-4AAB37F15D0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24C885F-CA4F-5BE5-DA67-A1EBFE78A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7655" y="1088022"/>
            <a:ext cx="1438275" cy="359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E6007E"/>
                </a:solidFill>
                <a:sym typeface="Wingdings" panose="05000000000000000000" pitchFamily="2" charset="2"/>
              </a:rPr>
              <a:t>not </a:t>
            </a:r>
            <a:r>
              <a:rPr lang="fr-FR" sz="1400" dirty="0" err="1">
                <a:solidFill>
                  <a:srgbClr val="E6007E"/>
                </a:solidFill>
                <a:sym typeface="Wingdings" panose="05000000000000000000" pitchFamily="2" charset="2"/>
              </a:rPr>
              <a:t>creative</a:t>
            </a:r>
            <a:endParaRPr lang="fr-FR" sz="1400" dirty="0">
              <a:solidFill>
                <a:srgbClr val="E6007E"/>
              </a:solidFill>
              <a:sym typeface="Wingdings" panose="05000000000000000000" pitchFamily="2" charset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63CEF7-18E9-D410-3EE5-F0412F2A3C75}"/>
              </a:ext>
            </a:extLst>
          </p:cNvPr>
          <p:cNvSpPr txBox="1"/>
          <p:nvPr/>
        </p:nvSpPr>
        <p:spPr>
          <a:xfrm>
            <a:off x="1879285" y="1853535"/>
            <a:ext cx="2750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Gaussian</a:t>
            </a:r>
            <a:r>
              <a:rPr lang="fr-FR" sz="16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curve</a:t>
            </a:r>
            <a:br>
              <a:rPr lang="fr-FR" sz="16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dirty="0">
                <a:solidFill>
                  <a:srgbClr val="BCBC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Truth = normal</a:t>
            </a:r>
          </a:p>
          <a:p>
            <a:pPr algn="ctr"/>
            <a:r>
              <a:rPr lang="fr-FR" sz="1600" dirty="0">
                <a:solidFill>
                  <a:srgbClr val="BCBC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i.e. </a:t>
            </a:r>
            <a:r>
              <a:rPr lang="fr-FR" sz="1600" dirty="0" err="1">
                <a:solidFill>
                  <a:srgbClr val="BCBC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most</a:t>
            </a:r>
            <a:r>
              <a:rPr lang="fr-FR" sz="1600" dirty="0">
                <a:solidFill>
                  <a:srgbClr val="BCBCB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probable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28F37B-1365-AF3B-F219-A4E2BAC485F1}"/>
              </a:ext>
            </a:extLst>
          </p:cNvPr>
          <p:cNvSpPr txBox="1"/>
          <p:nvPr/>
        </p:nvSpPr>
        <p:spPr>
          <a:xfrm>
            <a:off x="6289436" y="2506555"/>
            <a:ext cx="54360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Yann Le </a:t>
            </a:r>
            <a:r>
              <a:rPr lang="en-US" b="1" dirty="0" err="1"/>
              <a:t>Cun</a:t>
            </a:r>
            <a:r>
              <a:rPr lang="en-US" b="1" dirty="0"/>
              <a:t>, VP &amp; Chief AI Scientist at Meta</a:t>
            </a:r>
            <a:br>
              <a:rPr lang="en-US" b="1" dirty="0"/>
            </a:br>
            <a:r>
              <a:rPr lang="en-US" dirty="0"/>
              <a:t>These “</a:t>
            </a:r>
            <a:r>
              <a:rPr lang="en-US" b="1" dirty="0">
                <a:solidFill>
                  <a:srgbClr val="951B81"/>
                </a:solidFill>
              </a:rPr>
              <a:t>systems can manipulate language very quickly</a:t>
            </a:r>
            <a:r>
              <a:rPr lang="en-US" dirty="0"/>
              <a:t>, and that gives us the impression that they are intelligent, but in reality, they are not that much” </a:t>
            </a:r>
          </a:p>
          <a:p>
            <a:r>
              <a:rPr lang="en-US" dirty="0"/>
              <a:t>[...]</a:t>
            </a:r>
          </a:p>
          <a:p>
            <a:r>
              <a:rPr lang="en-US" dirty="0"/>
              <a:t>They </a:t>
            </a:r>
            <a:r>
              <a:rPr lang="en-US" b="1" dirty="0">
                <a:solidFill>
                  <a:srgbClr val="E6007E"/>
                </a:solidFill>
              </a:rPr>
              <a:t>lack common sense</a:t>
            </a:r>
            <a:r>
              <a:rPr lang="en-US" dirty="0"/>
              <a:t>, and four essential tasks: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6007E"/>
                </a:solidFill>
              </a:rPr>
              <a:t>understanding the physical world,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having a persistent memory, therefore remembering important things,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6007E"/>
                </a:solidFill>
              </a:rPr>
              <a:t>being able to plan complex sequences of actions </a:t>
            </a:r>
            <a:r>
              <a:rPr lang="en-US" dirty="0"/>
              <a:t>to achieve a particular goal,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being able to reason.”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47D41E-CDDF-1690-AF8D-FF9E934033F0}"/>
              </a:ext>
            </a:extLst>
          </p:cNvPr>
          <p:cNvSpPr txBox="1"/>
          <p:nvPr/>
        </p:nvSpPr>
        <p:spPr>
          <a:xfrm>
            <a:off x="921927" y="3120611"/>
            <a:ext cx="120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475BFB-2F8C-3028-A028-780571777849}"/>
              </a:ext>
            </a:extLst>
          </p:cNvPr>
          <p:cNvSpPr txBox="1"/>
          <p:nvPr/>
        </p:nvSpPr>
        <p:spPr>
          <a:xfrm>
            <a:off x="4275042" y="3254476"/>
            <a:ext cx="134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Cooking </a:t>
            </a:r>
            <a:br>
              <a:rPr lang="fr-FR" sz="16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recipies</a:t>
            </a:r>
            <a:endParaRPr lang="fr-FR" sz="1600" b="1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F6988DDD-E9DA-272B-5BB6-3737CE2A6204}"/>
              </a:ext>
            </a:extLst>
          </p:cNvPr>
          <p:cNvSpPr txBox="1">
            <a:spLocks/>
          </p:cNvSpPr>
          <p:nvPr/>
        </p:nvSpPr>
        <p:spPr>
          <a:xfrm>
            <a:off x="8196455" y="1081098"/>
            <a:ext cx="1336070" cy="317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400" dirty="0" err="1">
                <a:solidFill>
                  <a:srgbClr val="E6007E"/>
                </a:solidFill>
                <a:sym typeface="Wingdings" panose="05000000000000000000" pitchFamily="2" charset="2"/>
              </a:rPr>
              <a:t>some</a:t>
            </a:r>
            <a:r>
              <a:rPr lang="fr-FR" sz="1400" dirty="0">
                <a:solidFill>
                  <a:srgbClr val="E6007E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rgbClr val="E6007E"/>
                </a:solidFill>
                <a:sym typeface="Wingdings" panose="05000000000000000000" pitchFamily="2" charset="2"/>
              </a:rPr>
              <a:t>kind</a:t>
            </a:r>
            <a:r>
              <a:rPr lang="fr-FR" sz="1400" dirty="0">
                <a:solidFill>
                  <a:srgbClr val="E6007E"/>
                </a:solidFill>
                <a:sym typeface="Wingdings" panose="05000000000000000000" pitchFamily="2" charset="2"/>
              </a:rPr>
              <a:t> of</a:t>
            </a:r>
            <a:endParaRPr lang="fr-FR" sz="1400" b="1" strike="sngStrike" dirty="0">
              <a:solidFill>
                <a:srgbClr val="E7D5EA"/>
              </a:solidFill>
              <a:sym typeface="Wingdings" panose="05000000000000000000" pitchFamily="2" charset="2"/>
            </a:endParaRPr>
          </a:p>
        </p:txBody>
      </p:sp>
      <p:sp>
        <p:nvSpPr>
          <p:cNvPr id="17" name="Bulle narrative : ronde 16">
            <a:extLst>
              <a:ext uri="{FF2B5EF4-FFF2-40B4-BE49-F238E27FC236}">
                <a16:creationId xmlns:a16="http://schemas.microsoft.com/office/drawing/2014/main" id="{BAE5D721-F807-3737-F36B-A3707F3D917E}"/>
              </a:ext>
            </a:extLst>
          </p:cNvPr>
          <p:cNvSpPr/>
          <p:nvPr/>
        </p:nvSpPr>
        <p:spPr>
          <a:xfrm>
            <a:off x="4886070" y="1012834"/>
            <a:ext cx="1438275" cy="476340"/>
          </a:xfrm>
          <a:prstGeom prst="wedgeEllipseCallout">
            <a:avLst>
              <a:gd name="adj1" fmla="val -32091"/>
              <a:gd name="adj2" fmla="val -77473"/>
            </a:avLst>
          </a:prstGeom>
          <a:noFill/>
          <a:ln>
            <a:solidFill>
              <a:srgbClr val="E6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A95C15E9-71C7-9E85-51ED-663381371884}"/>
              </a:ext>
            </a:extLst>
          </p:cNvPr>
          <p:cNvSpPr/>
          <p:nvPr/>
        </p:nvSpPr>
        <p:spPr>
          <a:xfrm>
            <a:off x="8177212" y="1012834"/>
            <a:ext cx="1438275" cy="476340"/>
          </a:xfrm>
          <a:prstGeom prst="wedgeEllipseCallout">
            <a:avLst>
              <a:gd name="adj1" fmla="val -32091"/>
              <a:gd name="adj2" fmla="val -77473"/>
            </a:avLst>
          </a:prstGeom>
          <a:noFill/>
          <a:ln>
            <a:solidFill>
              <a:srgbClr val="E6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D2C08A0-2DC4-78C9-0494-508632DBD4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68" y="3465511"/>
            <a:ext cx="1209844" cy="10288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FCC411-6D89-616E-F7CE-B385E1B5D7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2799" y="1367232"/>
            <a:ext cx="127652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F51A379-BACB-4019-D2C3-427F466DFE33}"/>
              </a:ext>
            </a:extLst>
          </p:cNvPr>
          <p:cNvCxnSpPr/>
          <p:nvPr/>
        </p:nvCxnSpPr>
        <p:spPr>
          <a:xfrm>
            <a:off x="387081" y="3581399"/>
            <a:ext cx="11328669" cy="0"/>
          </a:xfrm>
          <a:prstGeom prst="line">
            <a:avLst/>
          </a:prstGeom>
          <a:ln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84274F2-D1CD-445C-6017-0D128A3CA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081" y="1617901"/>
            <a:ext cx="5696528" cy="1984616"/>
          </a:xfrm>
        </p:spPr>
        <p:txBody>
          <a:bodyPr>
            <a:normAutofit/>
          </a:bodyPr>
          <a:lstStyle/>
          <a:p>
            <a:r>
              <a:rPr lang="fr-FR" sz="1600" dirty="0"/>
              <a:t>Science </a:t>
            </a:r>
            <a:r>
              <a:rPr lang="fr-FR" sz="1600" dirty="0" err="1"/>
              <a:t>evolution</a:t>
            </a:r>
            <a:r>
              <a:rPr lang="fr-FR" sz="1600" dirty="0"/>
              <a:t>, profusion of </a:t>
            </a:r>
            <a:r>
              <a:rPr lang="fr-FR" sz="1600" dirty="0" err="1"/>
              <a:t>technical</a:t>
            </a:r>
            <a:r>
              <a:rPr lang="fr-FR" sz="1600" dirty="0"/>
              <a:t> solutions</a:t>
            </a:r>
            <a:endParaRPr lang="fr-FR" sz="1600" dirty="0">
              <a:solidFill>
                <a:srgbClr val="E7D5EA"/>
              </a:solidFill>
            </a:endParaRPr>
          </a:p>
          <a:p>
            <a:r>
              <a:rPr lang="en-US" sz="1600" dirty="0"/>
              <a:t>Few thousands people master the technology</a:t>
            </a:r>
          </a:p>
          <a:p>
            <a:endParaRPr lang="fr-FR" sz="1600" dirty="0">
              <a:sym typeface="Wingdings" panose="05000000000000000000" pitchFamily="2" charset="2"/>
            </a:endParaRPr>
          </a:p>
          <a:p>
            <a:r>
              <a:rPr lang="fr-FR" sz="1600" b="1" dirty="0" err="1">
                <a:solidFill>
                  <a:srgbClr val="951B81"/>
                </a:solidFill>
                <a:sym typeface="Wingdings" panose="05000000000000000000" pitchFamily="2" charset="2"/>
              </a:rPr>
              <a:t>Understand</a:t>
            </a:r>
            <a:r>
              <a:rPr lang="fr-FR" sz="1600" b="1" dirty="0">
                <a:solidFill>
                  <a:srgbClr val="951B81"/>
                </a:solidFill>
                <a:sym typeface="Wingdings" panose="05000000000000000000" pitchFamily="2" charset="2"/>
              </a:rPr>
              <a:t> the key </a:t>
            </a:r>
            <a:r>
              <a:rPr lang="fr-FR" sz="1600" b="1" dirty="0" err="1">
                <a:solidFill>
                  <a:srgbClr val="951B81"/>
                </a:solidFill>
                <a:sym typeface="Wingdings" panose="05000000000000000000" pitchFamily="2" charset="2"/>
              </a:rPr>
              <a:t>technology</a:t>
            </a:r>
            <a:r>
              <a:rPr lang="fr-FR" sz="1600" b="1" dirty="0">
                <a:solidFill>
                  <a:srgbClr val="951B81"/>
                </a:solidFill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951B81"/>
                </a:solidFill>
                <a:sym typeface="Wingdings" panose="05000000000000000000" pitchFamily="2" charset="2"/>
              </a:rPr>
              <a:t>principles</a:t>
            </a:r>
            <a:endParaRPr lang="fr-FR" sz="1600" b="1" strike="sngStrike" dirty="0">
              <a:solidFill>
                <a:srgbClr val="E7D5EA"/>
              </a:solidFill>
              <a:sym typeface="Wingdings" panose="05000000000000000000" pitchFamily="2" charset="2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8BE373-01C8-9892-1B73-A55C3FFCF85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/>
              <a:t>Technology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DD63475-7445-B4ED-F55A-3277484BE555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fr-FR" dirty="0"/>
              <a:t>Business Use Cases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FDF33C-1CD6-CB42-AF9D-794C8853FF7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76979" y="4228903"/>
            <a:ext cx="5551591" cy="1984616"/>
          </a:xfrm>
        </p:spPr>
        <p:txBody>
          <a:bodyPr>
            <a:normAutofit/>
          </a:bodyPr>
          <a:lstStyle/>
          <a:p>
            <a:r>
              <a:rPr lang="fr-FR" sz="1600" dirty="0"/>
              <a:t>A few people : </a:t>
            </a:r>
            <a:r>
              <a:rPr lang="fr-FR" sz="1600" dirty="0" err="1"/>
              <a:t>curious</a:t>
            </a:r>
            <a:r>
              <a:rPr lang="fr-FR" sz="1600" dirty="0"/>
              <a:t> and open-</a:t>
            </a:r>
            <a:r>
              <a:rPr lang="fr-FR" sz="1600" dirty="0" err="1"/>
              <a:t>minded</a:t>
            </a:r>
            <a:r>
              <a:rPr lang="fr-FR" sz="1600" dirty="0"/>
              <a:t>, </a:t>
            </a:r>
            <a:r>
              <a:rPr lang="fr-FR" sz="1600" dirty="0" err="1"/>
              <a:t>looking</a:t>
            </a:r>
            <a:r>
              <a:rPr lang="fr-FR" sz="1600" dirty="0"/>
              <a:t> </a:t>
            </a:r>
            <a:r>
              <a:rPr lang="fr-FR" sz="1600" dirty="0" err="1"/>
              <a:t>forward</a:t>
            </a:r>
            <a:r>
              <a:rPr lang="fr-FR" sz="1600" dirty="0"/>
              <a:t>, </a:t>
            </a:r>
            <a:r>
              <a:rPr lang="fr-FR" sz="1600" dirty="0" err="1"/>
              <a:t>keeping</a:t>
            </a:r>
            <a:r>
              <a:rPr lang="fr-FR" sz="1600" dirty="0"/>
              <a:t> a cool </a:t>
            </a:r>
            <a:r>
              <a:rPr lang="fr-FR" sz="1600" dirty="0" err="1"/>
              <a:t>head</a:t>
            </a:r>
            <a:endParaRPr lang="fr-FR" sz="1600" dirty="0"/>
          </a:p>
          <a:p>
            <a:r>
              <a:rPr lang="fr-FR" sz="1600" dirty="0"/>
              <a:t>Revolution : wow </a:t>
            </a:r>
            <a:r>
              <a:rPr lang="fr-FR" sz="1600" dirty="0" err="1"/>
              <a:t>effect</a:t>
            </a:r>
            <a:r>
              <a:rPr lang="fr-FR" sz="1600" dirty="0"/>
              <a:t>, </a:t>
            </a:r>
            <a:r>
              <a:rPr lang="fr-FR" sz="1600" dirty="0" err="1"/>
              <a:t>technology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accessible</a:t>
            </a:r>
          </a:p>
          <a:p>
            <a:endParaRPr lang="fr-FR" sz="1600" b="1" dirty="0">
              <a:solidFill>
                <a:srgbClr val="951B81"/>
              </a:solidFill>
              <a:sym typeface="Wingdings" panose="05000000000000000000" pitchFamily="2" charset="2"/>
            </a:endParaRPr>
          </a:p>
          <a:p>
            <a:r>
              <a:rPr lang="fr-FR" sz="1600" b="1" dirty="0">
                <a:solidFill>
                  <a:srgbClr val="951B81"/>
                </a:solidFill>
                <a:sym typeface="Wingdings" panose="05000000000000000000" pitchFamily="2" charset="2"/>
              </a:rPr>
              <a:t>A few people can </a:t>
            </a:r>
            <a:r>
              <a:rPr lang="fr-FR" sz="1600" b="1" dirty="0" err="1">
                <a:solidFill>
                  <a:srgbClr val="951B81"/>
                </a:solidFill>
                <a:sym typeface="Wingdings" panose="05000000000000000000" pitchFamily="2" charset="2"/>
              </a:rPr>
              <a:t>quickly</a:t>
            </a:r>
            <a:r>
              <a:rPr lang="fr-FR" sz="1600" b="1" dirty="0">
                <a:solidFill>
                  <a:srgbClr val="951B81"/>
                </a:solidFill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951B81"/>
                </a:solidFill>
                <a:sym typeface="Wingdings" panose="05000000000000000000" pitchFamily="2" charset="2"/>
              </a:rPr>
              <a:t>experiment</a:t>
            </a:r>
            <a:r>
              <a:rPr lang="fr-FR" sz="1600" b="1" dirty="0">
                <a:solidFill>
                  <a:srgbClr val="951B81"/>
                </a:solidFill>
                <a:sym typeface="Wingdings" panose="05000000000000000000" pitchFamily="2" charset="2"/>
              </a:rPr>
              <a:t> GAI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BEEC515-A2DC-4470-97BB-DD1DF44EB75B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>
            <a:noAutofit/>
          </a:bodyPr>
          <a:lstStyle/>
          <a:p>
            <a:r>
              <a:rPr lang="fr-FR" sz="1600" dirty="0" err="1"/>
              <a:t>Enthousiastic</a:t>
            </a:r>
            <a:r>
              <a:rPr lang="fr-FR" sz="1600" dirty="0"/>
              <a:t> but </a:t>
            </a:r>
            <a:r>
              <a:rPr lang="fr-FR" sz="1600" dirty="0" err="1"/>
              <a:t>overwhelming</a:t>
            </a:r>
            <a:r>
              <a:rPr lang="fr-FR" sz="1600" dirty="0"/>
              <a:t> – Sharing insights, exchange </a:t>
            </a:r>
            <a:r>
              <a:rPr lang="fr-FR" sz="1600" dirty="0" err="1"/>
              <a:t>viewpoints</a:t>
            </a:r>
            <a:endParaRPr lang="fr-FR" sz="1600" dirty="0">
              <a:solidFill>
                <a:srgbClr val="951B81"/>
              </a:solidFill>
            </a:endParaRPr>
          </a:p>
          <a:p>
            <a:r>
              <a:rPr lang="fr-FR" sz="1600" dirty="0" err="1"/>
              <a:t>Step</a:t>
            </a:r>
            <a:r>
              <a:rPr lang="fr-FR" sz="1600" dirty="0"/>
              <a:t> back, </a:t>
            </a:r>
            <a:r>
              <a:rPr lang="fr-FR" sz="1600" dirty="0" err="1"/>
              <a:t>build</a:t>
            </a:r>
            <a:r>
              <a:rPr lang="fr-FR" sz="1600" dirty="0"/>
              <a:t> a </a:t>
            </a:r>
            <a:r>
              <a:rPr lang="fr-FR" sz="1600" dirty="0" err="1"/>
              <a:t>holistic</a:t>
            </a:r>
            <a:r>
              <a:rPr lang="fr-FR" sz="1600" dirty="0"/>
              <a:t> </a:t>
            </a:r>
            <a:r>
              <a:rPr lang="fr-FR" sz="1600" dirty="0" err="1"/>
              <a:t>view</a:t>
            </a:r>
            <a:endParaRPr lang="fr-FR" sz="1600" dirty="0"/>
          </a:p>
          <a:p>
            <a:endParaRPr lang="fr-FR" sz="1600" dirty="0">
              <a:highlight>
                <a:srgbClr val="FFFF00"/>
              </a:highlight>
            </a:endParaRPr>
          </a:p>
          <a:p>
            <a:r>
              <a:rPr lang="fr-FR" sz="1600" b="1" dirty="0">
                <a:solidFill>
                  <a:srgbClr val="951B81"/>
                </a:solidFill>
              </a:rPr>
              <a:t>Engage </a:t>
            </a:r>
            <a:r>
              <a:rPr lang="fr-FR" sz="1600" b="1" dirty="0" err="1">
                <a:solidFill>
                  <a:srgbClr val="951B81"/>
                </a:solidFill>
              </a:rPr>
              <a:t>with</a:t>
            </a:r>
            <a:r>
              <a:rPr lang="fr-FR" sz="1600" b="1" dirty="0">
                <a:solidFill>
                  <a:srgbClr val="951B81"/>
                </a:solidFill>
              </a:rPr>
              <a:t> </a:t>
            </a:r>
            <a:r>
              <a:rPr lang="fr-FR" sz="1600" b="1" dirty="0" err="1">
                <a:solidFill>
                  <a:srgbClr val="951B81"/>
                </a:solidFill>
              </a:rPr>
              <a:t>others</a:t>
            </a:r>
            <a:r>
              <a:rPr lang="fr-FR" sz="1600" b="1" dirty="0">
                <a:solidFill>
                  <a:srgbClr val="951B81"/>
                </a:solidFill>
              </a:rPr>
              <a:t> - Focus on key </a:t>
            </a:r>
            <a:r>
              <a:rPr lang="fr-FR" sz="1600" b="1" dirty="0" err="1">
                <a:solidFill>
                  <a:srgbClr val="951B81"/>
                </a:solidFill>
              </a:rPr>
              <a:t>choices</a:t>
            </a:r>
            <a:endParaRPr lang="fr-FR" sz="1600" b="1" dirty="0">
              <a:solidFill>
                <a:srgbClr val="E7D5EA"/>
              </a:solidFill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2BA0180-A5DF-7143-9D41-6BB6604645EA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 algn="ctr"/>
            <a:r>
              <a:rPr lang="fr-FR" dirty="0"/>
              <a:t>People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3EB8AEA-0C05-0A8A-A9C9-ED8BB3731E34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Journey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B90BC490-8B56-15E0-5E9E-BE56C4B3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How to </a:t>
            </a:r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the new GAI </a:t>
            </a:r>
            <a:r>
              <a:rPr lang="fr-FR" dirty="0" err="1"/>
              <a:t>playground</a:t>
            </a:r>
            <a:r>
              <a:rPr lang="fr-FR" dirty="0"/>
              <a:t>?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3491BB76-BE3C-486D-F5DA-C3C66FBF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Picx helps you pick and peck ideas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CE17B1F0-C475-D04B-B325-C57030DA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3519-F78B-450E-954D-4AAB37F15D0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50EFA6-5BF2-82FA-C8B5-B3E1E4E38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530" y="1617899"/>
            <a:ext cx="5809613" cy="1984617"/>
          </a:xfrm>
        </p:spPr>
        <p:txBody>
          <a:bodyPr>
            <a:noAutofit/>
          </a:bodyPr>
          <a:lstStyle/>
          <a:p>
            <a:r>
              <a:rPr lang="fr-FR" sz="1600" dirty="0"/>
              <a:t>Strong </a:t>
            </a:r>
            <a:r>
              <a:rPr lang="fr-FR" sz="1600" dirty="0" err="1"/>
              <a:t>interest</a:t>
            </a:r>
            <a:r>
              <a:rPr lang="fr-FR" sz="1600" dirty="0"/>
              <a:t>, </a:t>
            </a:r>
            <a:r>
              <a:rPr lang="fr-FR" sz="1600" dirty="0" err="1"/>
              <a:t>wide</a:t>
            </a:r>
            <a:r>
              <a:rPr lang="fr-FR" sz="1600" dirty="0"/>
              <a:t> range of </a:t>
            </a:r>
            <a:r>
              <a:rPr lang="fr-FR" sz="1600" dirty="0" err="1"/>
              <a:t>opportunities</a:t>
            </a:r>
            <a:endParaRPr lang="fr-FR" sz="1600" dirty="0"/>
          </a:p>
          <a:p>
            <a:r>
              <a:rPr lang="fr-FR" sz="1600" dirty="0">
                <a:sym typeface="Wingdings" panose="05000000000000000000" pitchFamily="2" charset="2"/>
              </a:rPr>
              <a:t>No </a:t>
            </a:r>
            <a:r>
              <a:rPr lang="fr-FR" sz="1600" dirty="0" err="1">
                <a:sym typeface="Wingdings" panose="05000000000000000000" pitchFamily="2" charset="2"/>
              </a:rPr>
              <a:t>choice</a:t>
            </a:r>
            <a:r>
              <a:rPr lang="fr-FR" sz="1600" dirty="0">
                <a:sym typeface="Wingdings" panose="05000000000000000000" pitchFamily="2" charset="2"/>
              </a:rPr>
              <a:t> but look </a:t>
            </a:r>
            <a:r>
              <a:rPr lang="fr-FR" sz="1600" dirty="0" err="1">
                <a:sym typeface="Wingdings" panose="05000000000000000000" pitchFamily="2" charset="2"/>
              </a:rPr>
              <a:t>into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it</a:t>
            </a:r>
            <a:r>
              <a:rPr lang="fr-FR" sz="1600" dirty="0">
                <a:sym typeface="Wingdings" panose="05000000000000000000" pitchFamily="2" charset="2"/>
              </a:rPr>
              <a:t>. And </a:t>
            </a:r>
            <a:r>
              <a:rPr lang="fr-FR" sz="1600" dirty="0" err="1">
                <a:sym typeface="Wingdings" panose="05000000000000000000" pitchFamily="2" charset="2"/>
              </a:rPr>
              <a:t>consider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risks</a:t>
            </a:r>
            <a:endParaRPr lang="fr-FR" sz="1600" dirty="0">
              <a:sym typeface="Wingdings" panose="05000000000000000000" pitchFamily="2" charset="2"/>
            </a:endParaRPr>
          </a:p>
          <a:p>
            <a:endParaRPr lang="fr-FR" sz="1600" dirty="0">
              <a:sym typeface="Wingdings" panose="05000000000000000000" pitchFamily="2" charset="2"/>
            </a:endParaRPr>
          </a:p>
          <a:p>
            <a:r>
              <a:rPr lang="fr-FR" sz="1600" b="1" dirty="0">
                <a:solidFill>
                  <a:srgbClr val="951B81"/>
                </a:solidFill>
                <a:sym typeface="Wingdings" panose="05000000000000000000" pitchFamily="2" charset="2"/>
              </a:rPr>
              <a:t>Explore - The future use cases are </a:t>
            </a:r>
            <a:r>
              <a:rPr lang="fr-FR" sz="1600" b="1" dirty="0" err="1">
                <a:solidFill>
                  <a:srgbClr val="951B81"/>
                </a:solidFill>
                <a:sym typeface="Wingdings" panose="05000000000000000000" pitchFamily="2" charset="2"/>
              </a:rPr>
              <a:t>unwritten</a:t>
            </a:r>
            <a:endParaRPr lang="fr-FR" sz="1600" b="1" dirty="0">
              <a:solidFill>
                <a:srgbClr val="E7D5EA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19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8C241CD-B671-6ABB-3E09-802B15EE4330}"/>
              </a:ext>
            </a:extLst>
          </p:cNvPr>
          <p:cNvSpPr/>
          <p:nvPr/>
        </p:nvSpPr>
        <p:spPr>
          <a:xfrm>
            <a:off x="6292962" y="4237932"/>
            <a:ext cx="4675803" cy="960892"/>
          </a:xfrm>
          <a:prstGeom prst="rect">
            <a:avLst/>
          </a:prstGeom>
          <a:gradFill>
            <a:gsLst>
              <a:gs pos="0">
                <a:srgbClr val="E7D5EA"/>
              </a:gs>
              <a:gs pos="0">
                <a:srgbClr val="D6DDE5"/>
              </a:gs>
              <a:gs pos="0">
                <a:srgbClr val="E7D5EA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A09329-C027-11B7-8593-5B61B6FC43BA}"/>
              </a:ext>
            </a:extLst>
          </p:cNvPr>
          <p:cNvSpPr/>
          <p:nvPr/>
        </p:nvSpPr>
        <p:spPr>
          <a:xfrm>
            <a:off x="2361929" y="4237932"/>
            <a:ext cx="3862444" cy="960892"/>
          </a:xfrm>
          <a:prstGeom prst="rect">
            <a:avLst/>
          </a:prstGeom>
          <a:solidFill>
            <a:srgbClr val="D6D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eep learning - Free electronics icons">
            <a:extLst>
              <a:ext uri="{FF2B5EF4-FFF2-40B4-BE49-F238E27FC236}">
                <a16:creationId xmlns:a16="http://schemas.microsoft.com/office/drawing/2014/main" id="{9C546715-9B3E-00DD-8D01-EAD01DD1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4" y="1424063"/>
            <a:ext cx="858764" cy="85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A438F82-4988-F710-C4EF-94236C26E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619" y="1515511"/>
            <a:ext cx="767315" cy="767315"/>
          </a:xfrm>
          <a:prstGeom prst="rect">
            <a:avLst/>
          </a:prstGeom>
        </p:spPr>
      </p:pic>
      <p:pic>
        <p:nvPicPr>
          <p:cNvPr id="1030" name="Picture 6" descr="Chatbot Icon Images – Parcourir 72,992 le catalogue de ...">
            <a:extLst>
              <a:ext uri="{FF2B5EF4-FFF2-40B4-BE49-F238E27FC236}">
                <a16:creationId xmlns:a16="http://schemas.microsoft.com/office/drawing/2014/main" id="{38269A23-1197-7454-E391-06F6020D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81" y="1345445"/>
            <a:ext cx="12192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siness value - Free commerce icons">
            <a:extLst>
              <a:ext uri="{FF2B5EF4-FFF2-40B4-BE49-F238E27FC236}">
                <a16:creationId xmlns:a16="http://schemas.microsoft.com/office/drawing/2014/main" id="{BBFF06D9-0067-0A92-5EF8-E89C3F815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06" y="1515512"/>
            <a:ext cx="675866" cy="6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27" y="386539"/>
            <a:ext cx="10729352" cy="626392"/>
          </a:xfrm>
        </p:spPr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the key </a:t>
            </a:r>
            <a:r>
              <a:rPr lang="fr-FR" dirty="0" err="1"/>
              <a:t>principles</a:t>
            </a:r>
            <a:r>
              <a:rPr lang="fr-FR" dirty="0"/>
              <a:t> of GAI </a:t>
            </a:r>
            <a:r>
              <a:rPr lang="fr-FR" dirty="0" err="1"/>
              <a:t>technology</a:t>
            </a:r>
            <a:r>
              <a:rPr lang="fr-FR" dirty="0"/>
              <a:t>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3519-F78B-450E-954D-4AAB37F15D0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0521DA41-28C9-4415-6C2D-99B95E2BABAE}"/>
              </a:ext>
            </a:extLst>
          </p:cNvPr>
          <p:cNvSpPr/>
          <p:nvPr/>
        </p:nvSpPr>
        <p:spPr>
          <a:xfrm>
            <a:off x="4384505" y="2405262"/>
            <a:ext cx="1732102" cy="700841"/>
          </a:xfrm>
          <a:prstGeom prst="homePlate">
            <a:avLst/>
          </a:prstGeom>
          <a:solidFill>
            <a:srgbClr val="006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Fine 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tuned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159BEAAD-3559-D64C-F089-D1A0DB5F0B00}"/>
              </a:ext>
            </a:extLst>
          </p:cNvPr>
          <p:cNvSpPr/>
          <p:nvPr/>
        </p:nvSpPr>
        <p:spPr>
          <a:xfrm>
            <a:off x="6379512" y="2405262"/>
            <a:ext cx="1732102" cy="700841"/>
          </a:xfrm>
          <a:prstGeom prst="homePlate">
            <a:avLst/>
          </a:pr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Chatbot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(UI/API)</a:t>
            </a:r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334C3AA3-1AAE-4AF6-1645-7D34835082B6}"/>
              </a:ext>
            </a:extLst>
          </p:cNvPr>
          <p:cNvSpPr/>
          <p:nvPr/>
        </p:nvSpPr>
        <p:spPr>
          <a:xfrm>
            <a:off x="2386023" y="2405262"/>
            <a:ext cx="1732102" cy="700841"/>
          </a:xfrm>
          <a:prstGeom prst="homePlate">
            <a:avLst/>
          </a:prstGeom>
          <a:solidFill>
            <a:srgbClr val="006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Pre-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trained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C00F76C0-49B5-F346-3B42-D64604622477}"/>
              </a:ext>
            </a:extLst>
          </p:cNvPr>
          <p:cNvSpPr/>
          <p:nvPr/>
        </p:nvSpPr>
        <p:spPr>
          <a:xfrm>
            <a:off x="8407276" y="2405262"/>
            <a:ext cx="1728578" cy="700841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D6DDE5"/>
              </a:gs>
              <a:gs pos="0">
                <a:srgbClr val="951B8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 use case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81AEABA7-B058-F6D0-19CF-116DD1D6D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8283" y="2626369"/>
            <a:ext cx="252519" cy="252519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C3F0A52D-5646-ADF8-E637-02DE9E713C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56545" y="2626369"/>
            <a:ext cx="252519" cy="252519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F04D96B2-7197-E480-FF20-92CD6F64D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5278" y="2626369"/>
            <a:ext cx="252519" cy="252519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84238775-7CD2-BF6E-2BD0-CD8EBFD3A3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13329" y="2626369"/>
            <a:ext cx="252519" cy="252519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0CA05DC3-8171-406E-48B9-F2ACB1CA9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9319" y="2736739"/>
            <a:ext cx="45719" cy="434331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856CEC73-744E-1E7F-D873-FA132BE38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8224566" y="2726683"/>
            <a:ext cx="45719" cy="434331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40E2C9D9-FE1B-39F9-DBBF-B3C67E17B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24374" y="2725187"/>
            <a:ext cx="45719" cy="434331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00F1C0D4-8CDC-13E1-BE34-FBCE8CCD86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28817" y="2722186"/>
            <a:ext cx="45719" cy="434331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3F2C3F3C-B669-1829-3BFF-76979ACAFF2E}"/>
              </a:ext>
            </a:extLst>
          </p:cNvPr>
          <p:cNvSpPr txBox="1"/>
          <p:nvPr/>
        </p:nvSpPr>
        <p:spPr>
          <a:xfrm>
            <a:off x="451627" y="4241879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Main </a:t>
            </a:r>
            <a:r>
              <a:rPr lang="fr-FR" sz="1400" b="1" dirty="0" err="1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activities</a:t>
            </a:r>
            <a:endParaRPr lang="fr-FR" sz="1400" b="1" dirty="0">
              <a:solidFill>
                <a:srgbClr val="47474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0725C43-98B3-C68F-2765-43A1F5A5D357}"/>
              </a:ext>
            </a:extLst>
          </p:cNvPr>
          <p:cNvSpPr txBox="1"/>
          <p:nvPr/>
        </p:nvSpPr>
        <p:spPr>
          <a:xfrm>
            <a:off x="2326605" y="4262907"/>
            <a:ext cx="2100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Large </a:t>
            </a: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Language</a:t>
            </a: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Large data 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Deep </a:t>
            </a: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learning</a:t>
            </a:r>
            <a:b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(neural networks)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015CB85-E2BB-1C70-8910-3E590F77C86A}"/>
              </a:ext>
            </a:extLst>
          </p:cNvPr>
          <p:cNvSpPr txBox="1"/>
          <p:nvPr/>
        </p:nvSpPr>
        <p:spPr>
          <a:xfrm>
            <a:off x="4358499" y="4262907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</a:t>
            </a: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trained</a:t>
            </a: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LLM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Smaller</a:t>
            </a: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data 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Adjusted</a:t>
            </a: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weights</a:t>
            </a:r>
            <a:endParaRPr lang="fr-FR" sz="1200" dirty="0">
              <a:solidFill>
                <a:srgbClr val="006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7DADD05-C5F8-3EC0-BF2A-74CDC0B69980}"/>
              </a:ext>
            </a:extLst>
          </p:cNvPr>
          <p:cNvSpPr txBox="1"/>
          <p:nvPr/>
        </p:nvSpPr>
        <p:spPr>
          <a:xfrm>
            <a:off x="6292963" y="4262907"/>
            <a:ext cx="2106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Reinforced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Learning </a:t>
            </a:r>
            <a:b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Human 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Rules, 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safeguards</a:t>
            </a:r>
            <a:endParaRPr lang="fr-FR" sz="1200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Tone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E6F045D-E24D-DDB5-61B3-8A55273164E6}"/>
              </a:ext>
            </a:extLst>
          </p:cNvPr>
          <p:cNvSpPr txBox="1"/>
          <p:nvPr/>
        </p:nvSpPr>
        <p:spPr>
          <a:xfrm>
            <a:off x="2082941" y="424610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1600" dirty="0">
                <a:solidFill>
                  <a:srgbClr val="D6DDE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.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7EE2DA1-35E0-58F9-D6EB-DAF8908EFACD}"/>
              </a:ext>
            </a:extLst>
          </p:cNvPr>
          <p:cNvSpPr txBox="1"/>
          <p:nvPr/>
        </p:nvSpPr>
        <p:spPr>
          <a:xfrm>
            <a:off x="8415289" y="4262907"/>
            <a:ext cx="2593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business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business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favorite 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own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CE0A07-B59C-77DF-1049-ABE5D6CD451D}"/>
              </a:ext>
            </a:extLst>
          </p:cNvPr>
          <p:cNvSpPr/>
          <p:nvPr/>
        </p:nvSpPr>
        <p:spPr>
          <a:xfrm>
            <a:off x="2386022" y="3465558"/>
            <a:ext cx="3838351" cy="593272"/>
          </a:xfrm>
          <a:prstGeom prst="rect">
            <a:avLst/>
          </a:prstGeom>
          <a:solidFill>
            <a:srgbClr val="D6D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4313FB-35CC-56C4-0C3D-B41D3E92999F}"/>
              </a:ext>
            </a:extLst>
          </p:cNvPr>
          <p:cNvSpPr txBox="1"/>
          <p:nvPr/>
        </p:nvSpPr>
        <p:spPr>
          <a:xfrm>
            <a:off x="3718903" y="3597282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Training</a:t>
            </a:r>
            <a:endParaRPr lang="fr-FR" sz="1400" dirty="0">
              <a:solidFill>
                <a:srgbClr val="006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686A42-23BF-B280-8270-D85FDD3EF9FE}"/>
              </a:ext>
            </a:extLst>
          </p:cNvPr>
          <p:cNvSpPr txBox="1"/>
          <p:nvPr/>
        </p:nvSpPr>
        <p:spPr>
          <a:xfrm>
            <a:off x="5594985" y="3111161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specific</a:t>
            </a:r>
            <a:r>
              <a:rPr lang="fr-FR" sz="1200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tasks</a:t>
            </a:r>
            <a:endParaRPr lang="fr-FR" sz="1200" dirty="0">
              <a:solidFill>
                <a:srgbClr val="E600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F249B8-8B4E-37F2-8E34-675A89EED188}"/>
              </a:ext>
            </a:extLst>
          </p:cNvPr>
          <p:cNvSpPr txBox="1"/>
          <p:nvPr/>
        </p:nvSpPr>
        <p:spPr>
          <a:xfrm>
            <a:off x="7675636" y="3111161"/>
            <a:ext cx="1324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Q/A w/ </a:t>
            </a:r>
            <a:r>
              <a:rPr lang="fr-FR" sz="1200" dirty="0" err="1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human</a:t>
            </a:r>
            <a:endParaRPr lang="fr-FR" sz="1200" dirty="0">
              <a:solidFill>
                <a:srgbClr val="E600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401B88B-80F6-A0DA-DBE1-5D539414480D}"/>
              </a:ext>
            </a:extLst>
          </p:cNvPr>
          <p:cNvSpPr txBox="1"/>
          <p:nvPr/>
        </p:nvSpPr>
        <p:spPr>
          <a:xfrm>
            <a:off x="3386022" y="3111161"/>
            <a:ext cx="1497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grammar</a:t>
            </a:r>
            <a:r>
              <a:rPr lang="fr-FR" sz="1200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fr-FR" sz="1200" dirty="0" err="1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syntax</a:t>
            </a:r>
            <a:endParaRPr lang="fr-FR" sz="1200" dirty="0">
              <a:solidFill>
                <a:srgbClr val="E600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ABEEF0C-B6F8-9E7A-0318-B0FAAC0F02D6}"/>
              </a:ext>
            </a:extLst>
          </p:cNvPr>
          <p:cNvSpPr txBox="1"/>
          <p:nvPr/>
        </p:nvSpPr>
        <p:spPr>
          <a:xfrm>
            <a:off x="9598481" y="3111161"/>
            <a:ext cx="1336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Business Value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89C688-5495-97E2-F30E-7CFAC2017D64}"/>
              </a:ext>
            </a:extLst>
          </p:cNvPr>
          <p:cNvSpPr/>
          <p:nvPr/>
        </p:nvSpPr>
        <p:spPr>
          <a:xfrm>
            <a:off x="6292962" y="3462452"/>
            <a:ext cx="4675803" cy="596378"/>
          </a:xfrm>
          <a:prstGeom prst="rect">
            <a:avLst/>
          </a:prstGeom>
          <a:gradFill>
            <a:gsLst>
              <a:gs pos="0">
                <a:srgbClr val="E7D5EA"/>
              </a:gs>
              <a:gs pos="0">
                <a:srgbClr val="D6DDE5"/>
              </a:gs>
              <a:gs pos="0">
                <a:srgbClr val="E7D5EA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159BA09-C8DC-B312-BDA7-4507BB391599}"/>
              </a:ext>
            </a:extLst>
          </p:cNvPr>
          <p:cNvSpPr txBox="1"/>
          <p:nvPr/>
        </p:nvSpPr>
        <p:spPr>
          <a:xfrm>
            <a:off x="7864469" y="3608168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Inference</a:t>
            </a:r>
            <a:endParaRPr lang="fr-FR" sz="1400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4A2C4EF-67E0-E87B-5A34-33E179660F8D}"/>
              </a:ext>
            </a:extLst>
          </p:cNvPr>
          <p:cNvSpPr txBox="1"/>
          <p:nvPr/>
        </p:nvSpPr>
        <p:spPr>
          <a:xfrm>
            <a:off x="898866" y="2565478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Steps</a:t>
            </a:r>
            <a:endParaRPr lang="fr-FR" sz="1400" b="1" dirty="0">
              <a:solidFill>
                <a:srgbClr val="47474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0393A3B-EEBD-DFE1-9993-EDA2AF67393B}"/>
              </a:ext>
            </a:extLst>
          </p:cNvPr>
          <p:cNvSpPr txBox="1"/>
          <p:nvPr/>
        </p:nvSpPr>
        <p:spPr>
          <a:xfrm>
            <a:off x="2082940" y="256970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1600" dirty="0">
                <a:solidFill>
                  <a:srgbClr val="D6DDE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.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F8C76F1-A0B7-2AD0-E066-C2A914F76BB7}"/>
              </a:ext>
            </a:extLst>
          </p:cNvPr>
          <p:cNvSpPr txBox="1"/>
          <p:nvPr/>
        </p:nvSpPr>
        <p:spPr>
          <a:xfrm>
            <a:off x="823528" y="3588736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Phases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00CB3E7-CF37-1B39-B2EA-E752F810C237}"/>
              </a:ext>
            </a:extLst>
          </p:cNvPr>
          <p:cNvSpPr txBox="1"/>
          <p:nvPr/>
        </p:nvSpPr>
        <p:spPr>
          <a:xfrm>
            <a:off x="2082942" y="3592961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r-FR" sz="1600" dirty="0">
                <a:solidFill>
                  <a:srgbClr val="D6DDE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80818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" descr="Chatbot Icon Images – Parcourir 72,992 le catalogue de ...">
            <a:extLst>
              <a:ext uri="{FF2B5EF4-FFF2-40B4-BE49-F238E27FC236}">
                <a16:creationId xmlns:a16="http://schemas.microsoft.com/office/drawing/2014/main" id="{40B1C55B-73BF-4F81-51FF-ADAA1933D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41" y="1166816"/>
            <a:ext cx="675498" cy="5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8D7763D3-85F6-35DE-57BF-826E835E9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052" y="1223791"/>
            <a:ext cx="425131" cy="42513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7FF3F61-5382-CFD4-9B4B-2D62363873C5}"/>
              </a:ext>
            </a:extLst>
          </p:cNvPr>
          <p:cNvSpPr/>
          <p:nvPr/>
        </p:nvSpPr>
        <p:spPr>
          <a:xfrm>
            <a:off x="6303845" y="5261188"/>
            <a:ext cx="4675803" cy="960892"/>
          </a:xfrm>
          <a:prstGeom prst="rect">
            <a:avLst/>
          </a:prstGeom>
          <a:gradFill>
            <a:gsLst>
              <a:gs pos="0">
                <a:srgbClr val="E7D5EA"/>
              </a:gs>
              <a:gs pos="0">
                <a:srgbClr val="D6DDE5"/>
              </a:gs>
              <a:gs pos="0">
                <a:srgbClr val="E7D5EA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60D629E-64B7-238F-14CF-F1F7F69BFC70}"/>
              </a:ext>
            </a:extLst>
          </p:cNvPr>
          <p:cNvSpPr/>
          <p:nvPr/>
        </p:nvSpPr>
        <p:spPr>
          <a:xfrm>
            <a:off x="2372812" y="5261188"/>
            <a:ext cx="3862444" cy="960892"/>
          </a:xfrm>
          <a:prstGeom prst="rect">
            <a:avLst/>
          </a:prstGeom>
          <a:solidFill>
            <a:srgbClr val="D6D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8" y="365126"/>
            <a:ext cx="10729352" cy="626392"/>
          </a:xfrm>
        </p:spPr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the key </a:t>
            </a:r>
            <a:r>
              <a:rPr lang="fr-FR" dirty="0" err="1"/>
              <a:t>principles</a:t>
            </a:r>
            <a:r>
              <a:rPr lang="fr-FR" dirty="0"/>
              <a:t> of GAI </a:t>
            </a:r>
            <a:r>
              <a:rPr lang="fr-FR" dirty="0" err="1"/>
              <a:t>technology</a:t>
            </a:r>
            <a:r>
              <a:rPr lang="fr-FR" dirty="0"/>
              <a:t>? How to use </a:t>
            </a:r>
            <a:r>
              <a:rPr lang="fr-FR" dirty="0" err="1"/>
              <a:t>it</a:t>
            </a:r>
            <a:r>
              <a:rPr lang="fr-FR" dirty="0"/>
              <a:t>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3519-F78B-450E-954D-4AAB37F15D0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B97FC4-AD2D-0E33-607E-B85025EB2262}"/>
              </a:ext>
            </a:extLst>
          </p:cNvPr>
          <p:cNvSpPr/>
          <p:nvPr/>
        </p:nvSpPr>
        <p:spPr>
          <a:xfrm>
            <a:off x="2386022" y="3465558"/>
            <a:ext cx="3838351" cy="593272"/>
          </a:xfrm>
          <a:prstGeom prst="rect">
            <a:avLst/>
          </a:prstGeom>
          <a:solidFill>
            <a:srgbClr val="D6D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0521DA41-28C9-4415-6C2D-99B95E2BABAE}"/>
              </a:ext>
            </a:extLst>
          </p:cNvPr>
          <p:cNvSpPr/>
          <p:nvPr/>
        </p:nvSpPr>
        <p:spPr>
          <a:xfrm>
            <a:off x="4384505" y="2405262"/>
            <a:ext cx="1732102" cy="700841"/>
          </a:xfrm>
          <a:prstGeom prst="homePlate">
            <a:avLst/>
          </a:prstGeom>
          <a:solidFill>
            <a:srgbClr val="006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Fine 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tuned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159BEAAD-3559-D64C-F089-D1A0DB5F0B00}"/>
              </a:ext>
            </a:extLst>
          </p:cNvPr>
          <p:cNvSpPr/>
          <p:nvPr/>
        </p:nvSpPr>
        <p:spPr>
          <a:xfrm>
            <a:off x="6379512" y="2405262"/>
            <a:ext cx="1732102" cy="700841"/>
          </a:xfrm>
          <a:prstGeom prst="homePlate">
            <a:avLst/>
          </a:pr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Chatbot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(GUI/API)</a:t>
            </a:r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334C3AA3-1AAE-4AF6-1645-7D34835082B6}"/>
              </a:ext>
            </a:extLst>
          </p:cNvPr>
          <p:cNvSpPr/>
          <p:nvPr/>
        </p:nvSpPr>
        <p:spPr>
          <a:xfrm>
            <a:off x="2386023" y="2405262"/>
            <a:ext cx="1732102" cy="700841"/>
          </a:xfrm>
          <a:prstGeom prst="homePlate">
            <a:avLst/>
          </a:prstGeom>
          <a:solidFill>
            <a:srgbClr val="006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Pre-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trained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BBE8727-A894-CCAA-7A63-F3DFBAF197FE}"/>
              </a:ext>
            </a:extLst>
          </p:cNvPr>
          <p:cNvSpPr txBox="1"/>
          <p:nvPr/>
        </p:nvSpPr>
        <p:spPr>
          <a:xfrm>
            <a:off x="3718901" y="3597282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Training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10403BE-C455-5A13-C215-F60E37F65C15}"/>
              </a:ext>
            </a:extLst>
          </p:cNvPr>
          <p:cNvSpPr txBox="1"/>
          <p:nvPr/>
        </p:nvSpPr>
        <p:spPr>
          <a:xfrm>
            <a:off x="5594985" y="3111161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specific</a:t>
            </a:r>
            <a:r>
              <a:rPr lang="fr-FR" sz="1200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tasks</a:t>
            </a:r>
            <a:endParaRPr lang="fr-FR" sz="1200" dirty="0">
              <a:solidFill>
                <a:srgbClr val="E600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580CEFA-E7A6-E36A-D68B-02A4764AA33F}"/>
              </a:ext>
            </a:extLst>
          </p:cNvPr>
          <p:cNvSpPr txBox="1"/>
          <p:nvPr/>
        </p:nvSpPr>
        <p:spPr>
          <a:xfrm>
            <a:off x="7675636" y="3111161"/>
            <a:ext cx="1324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Q/A w/ </a:t>
            </a:r>
            <a:r>
              <a:rPr lang="fr-FR" sz="1200" dirty="0" err="1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human</a:t>
            </a:r>
            <a:endParaRPr lang="fr-FR" sz="1200" dirty="0">
              <a:solidFill>
                <a:srgbClr val="E600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6FBAEC-C76D-B932-AE3B-6C4CED1DD1B5}"/>
              </a:ext>
            </a:extLst>
          </p:cNvPr>
          <p:cNvSpPr txBox="1"/>
          <p:nvPr/>
        </p:nvSpPr>
        <p:spPr>
          <a:xfrm>
            <a:off x="3386022" y="3111161"/>
            <a:ext cx="1497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grammar</a:t>
            </a:r>
            <a:r>
              <a:rPr lang="fr-FR" sz="1200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fr-FR" sz="1200" dirty="0" err="1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syntax</a:t>
            </a:r>
            <a:endParaRPr lang="fr-FR" sz="1200" dirty="0">
              <a:solidFill>
                <a:srgbClr val="E600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B4518C4-F163-9D86-FC46-DAE195803270}"/>
              </a:ext>
            </a:extLst>
          </p:cNvPr>
          <p:cNvSpPr txBox="1"/>
          <p:nvPr/>
        </p:nvSpPr>
        <p:spPr>
          <a:xfrm>
            <a:off x="9598481" y="3111161"/>
            <a:ext cx="1336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Business Value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6AC6CD-EA02-2EA5-0C23-936A17C4BEE8}"/>
              </a:ext>
            </a:extLst>
          </p:cNvPr>
          <p:cNvSpPr/>
          <p:nvPr/>
        </p:nvSpPr>
        <p:spPr>
          <a:xfrm>
            <a:off x="6292962" y="3462452"/>
            <a:ext cx="4675803" cy="5963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D6DDE5"/>
              </a:gs>
              <a:gs pos="0">
                <a:srgbClr val="E7D5EA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C00F76C0-49B5-F346-3B42-D64604622477}"/>
              </a:ext>
            </a:extLst>
          </p:cNvPr>
          <p:cNvSpPr/>
          <p:nvPr/>
        </p:nvSpPr>
        <p:spPr>
          <a:xfrm>
            <a:off x="8407276" y="2405262"/>
            <a:ext cx="1728578" cy="700841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D6DDE5"/>
              </a:gs>
              <a:gs pos="0">
                <a:srgbClr val="951B8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 use case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81AEABA7-B058-F6D0-19CF-116DD1D6D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8283" y="2626369"/>
            <a:ext cx="252519" cy="252519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C3F0A52D-5646-ADF8-E637-02DE9E713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6545" y="2626369"/>
            <a:ext cx="252519" cy="252519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F04D96B2-7197-E480-FF20-92CD6F64D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5278" y="2626369"/>
            <a:ext cx="252519" cy="252519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84238775-7CD2-BF6E-2BD0-CD8EBFD3A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3329" y="2626369"/>
            <a:ext cx="252519" cy="252519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0CA05DC3-8171-406E-48B9-F2ACB1CA9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9319" y="2736739"/>
            <a:ext cx="45719" cy="434331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856CEC73-744E-1E7F-D873-FA132BE383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24566" y="2726683"/>
            <a:ext cx="45719" cy="434331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40E2C9D9-FE1B-39F9-DBBF-B3C67E17B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4374" y="2725187"/>
            <a:ext cx="45719" cy="434331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00F1C0D4-8CDC-13E1-BE34-FBCE8CCD8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8817" y="2722186"/>
            <a:ext cx="45719" cy="434331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5E3AA002-6B01-3D8D-EF1B-F7416A34DC88}"/>
              </a:ext>
            </a:extLst>
          </p:cNvPr>
          <p:cNvSpPr txBox="1"/>
          <p:nvPr/>
        </p:nvSpPr>
        <p:spPr>
          <a:xfrm>
            <a:off x="7864466" y="3608168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Inference</a:t>
            </a:r>
            <a:endParaRPr lang="fr-FR" sz="1400" b="1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Bulle narrative : ronde 46">
            <a:extLst>
              <a:ext uri="{FF2B5EF4-FFF2-40B4-BE49-F238E27FC236}">
                <a16:creationId xmlns:a16="http://schemas.microsoft.com/office/drawing/2014/main" id="{7E1A6545-52A8-D3EC-30CC-9490FA79E38A}"/>
              </a:ext>
            </a:extLst>
          </p:cNvPr>
          <p:cNvSpPr/>
          <p:nvPr/>
        </p:nvSpPr>
        <p:spPr>
          <a:xfrm>
            <a:off x="2699373" y="1420865"/>
            <a:ext cx="1621972" cy="771212"/>
          </a:xfrm>
          <a:prstGeom prst="wedgeEllipseCallout">
            <a:avLst/>
          </a:prstGeom>
          <a:solidFill>
            <a:srgbClr val="D6DDE5"/>
          </a:solidFill>
          <a:ln>
            <a:solidFill>
              <a:srgbClr val="006D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Study</a:t>
            </a:r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14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improve</a:t>
            </a:r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endParaRPr lang="fr-FR" sz="1400" dirty="0">
              <a:solidFill>
                <a:srgbClr val="006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000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</a:t>
            </a:r>
            <a:r>
              <a:rPr lang="fr-FR" sz="1000" dirty="0" err="1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opensourced</a:t>
            </a:r>
            <a:endParaRPr lang="fr-FR" sz="1000" dirty="0">
              <a:solidFill>
                <a:srgbClr val="7B777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Bulle narrative : ronde 47">
            <a:extLst>
              <a:ext uri="{FF2B5EF4-FFF2-40B4-BE49-F238E27FC236}">
                <a16:creationId xmlns:a16="http://schemas.microsoft.com/office/drawing/2014/main" id="{6D0EE022-0BA9-20FA-51E8-03FC61B36BA1}"/>
              </a:ext>
            </a:extLst>
          </p:cNvPr>
          <p:cNvSpPr/>
          <p:nvPr/>
        </p:nvSpPr>
        <p:spPr>
          <a:xfrm>
            <a:off x="4728682" y="1429030"/>
            <a:ext cx="1621972" cy="771212"/>
          </a:xfrm>
          <a:prstGeom prst="wedgeEllipseCallout">
            <a:avLst/>
          </a:prstGeom>
          <a:solidFill>
            <a:srgbClr val="D6DDE5"/>
          </a:solidFill>
          <a:ln>
            <a:solidFill>
              <a:srgbClr val="006D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Train </a:t>
            </a:r>
            <a:r>
              <a:rPr lang="fr-FR" sz="14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fr-FR" sz="14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data</a:t>
            </a:r>
          </a:p>
        </p:txBody>
      </p:sp>
      <p:sp>
        <p:nvSpPr>
          <p:cNvPr id="49" name="Bulle narrative : ronde 48">
            <a:extLst>
              <a:ext uri="{FF2B5EF4-FFF2-40B4-BE49-F238E27FC236}">
                <a16:creationId xmlns:a16="http://schemas.microsoft.com/office/drawing/2014/main" id="{EA75A4BD-D492-B198-7E57-4754BDCFFE8A}"/>
              </a:ext>
            </a:extLst>
          </p:cNvPr>
          <p:cNvSpPr/>
          <p:nvPr/>
        </p:nvSpPr>
        <p:spPr>
          <a:xfrm>
            <a:off x="6836632" y="1429030"/>
            <a:ext cx="1621972" cy="771212"/>
          </a:xfrm>
          <a:prstGeom prst="wedgeEllipseCallout">
            <a:avLst/>
          </a:prstGeom>
          <a:solidFill>
            <a:srgbClr val="E7D5EA"/>
          </a:solidFill>
          <a:ln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 </a:t>
            </a:r>
            <a:r>
              <a:rPr lang="fr-FR" sz="14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endParaRPr lang="fr-FR" sz="1400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4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directly</a:t>
            </a:r>
            <a:r>
              <a:rPr lang="fr-FR" sz="14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via UI</a:t>
            </a:r>
          </a:p>
        </p:txBody>
      </p:sp>
      <p:sp>
        <p:nvSpPr>
          <p:cNvPr id="50" name="Bulle narrative : ronde 49">
            <a:extLst>
              <a:ext uri="{FF2B5EF4-FFF2-40B4-BE49-F238E27FC236}">
                <a16:creationId xmlns:a16="http://schemas.microsoft.com/office/drawing/2014/main" id="{897B9C9B-08FC-8FE3-845E-8D7452DB2243}"/>
              </a:ext>
            </a:extLst>
          </p:cNvPr>
          <p:cNvSpPr/>
          <p:nvPr/>
        </p:nvSpPr>
        <p:spPr>
          <a:xfrm>
            <a:off x="8908016" y="1429030"/>
            <a:ext cx="1621972" cy="771212"/>
          </a:xfrm>
          <a:prstGeom prst="wedgeEllipseCallout">
            <a:avLst/>
          </a:prstGeom>
          <a:solidFill>
            <a:srgbClr val="E7D5EA"/>
          </a:solidFill>
          <a:ln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Integrate</a:t>
            </a:r>
            <a:r>
              <a:rPr lang="fr-FR" sz="14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fr-FR" sz="14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via API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E3A7728-5712-A5ED-E9BC-1349644CE89A}"/>
              </a:ext>
            </a:extLst>
          </p:cNvPr>
          <p:cNvSpPr txBox="1"/>
          <p:nvPr/>
        </p:nvSpPr>
        <p:spPr>
          <a:xfrm>
            <a:off x="2326604" y="5275281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Opensourced</a:t>
            </a: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or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LLM size</a:t>
            </a: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sz="105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10B, 100B, 1T</a:t>
            </a:r>
            <a:endParaRPr lang="fr-FR" sz="1200" dirty="0">
              <a:solidFill>
                <a:srgbClr val="006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</a:t>
            </a: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threshold</a:t>
            </a: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b="1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42A8334-4E63-D2E1-9F24-94EAECA658C9}"/>
              </a:ext>
            </a:extLst>
          </p:cNvPr>
          <p:cNvSpPr txBox="1"/>
          <p:nvPr/>
        </p:nvSpPr>
        <p:spPr>
          <a:xfrm>
            <a:off x="4358498" y="5275281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sets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</a:t>
            </a: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quality</a:t>
            </a:r>
            <a:endParaRPr lang="fr-FR" sz="1200" dirty="0">
              <a:solidFill>
                <a:srgbClr val="006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Update </a:t>
            </a:r>
            <a:r>
              <a:rPr lang="fr-FR" sz="1200" b="1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frequency</a:t>
            </a:r>
            <a:endParaRPr lang="fr-FR" sz="1200" b="1" dirty="0">
              <a:solidFill>
                <a:srgbClr val="006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F5D6DCA-8CE3-B822-A7D8-5AEC09BDC587}"/>
              </a:ext>
            </a:extLst>
          </p:cNvPr>
          <p:cNvSpPr txBox="1"/>
          <p:nvPr/>
        </p:nvSpPr>
        <p:spPr>
          <a:xfrm>
            <a:off x="6292962" y="5275281"/>
            <a:ext cx="2059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Relevance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Window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Sampling 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parameters</a:t>
            </a:r>
            <a:b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Temperature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Top p.)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526ACE1-E9D3-208E-CA95-7D2C7B00E5B7}"/>
              </a:ext>
            </a:extLst>
          </p:cNvPr>
          <p:cNvSpPr txBox="1"/>
          <p:nvPr/>
        </p:nvSpPr>
        <p:spPr>
          <a:xfrm>
            <a:off x="8415288" y="5275281"/>
            <a:ext cx="2593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</a:t>
            </a:r>
            <a:r>
              <a:rPr lang="fr-FR" sz="1200" b="1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quality</a:t>
            </a:r>
            <a:endParaRPr lang="fr-FR" sz="1200" b="1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Process </a:t>
            </a:r>
            <a:r>
              <a:rPr lang="fr-FR" sz="1200" b="1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maturity</a:t>
            </a:r>
            <a:endParaRPr lang="fr-FR" sz="1200" b="1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 case 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maturity</a:t>
            </a:r>
            <a:endParaRPr lang="fr-FR" sz="1200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 &amp; Infra roadmaps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81D6A98-D1E9-9498-7C0C-0FCBCB7D8D02}"/>
              </a:ext>
            </a:extLst>
          </p:cNvPr>
          <p:cNvSpPr txBox="1"/>
          <p:nvPr/>
        </p:nvSpPr>
        <p:spPr>
          <a:xfrm>
            <a:off x="435528" y="5297793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</a:t>
            </a:r>
            <a:r>
              <a:rPr lang="fr-FR" sz="1400" b="1" dirty="0" err="1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parameters</a:t>
            </a:r>
            <a:endParaRPr lang="fr-FR" sz="1400" b="1" dirty="0">
              <a:solidFill>
                <a:srgbClr val="47474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390A642-9BA6-2B53-5E1A-6D0E9A0A741A}"/>
              </a:ext>
            </a:extLst>
          </p:cNvPr>
          <p:cNvSpPr txBox="1"/>
          <p:nvPr/>
        </p:nvSpPr>
        <p:spPr>
          <a:xfrm>
            <a:off x="2082942" y="530201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fr-FR" sz="1600" dirty="0">
                <a:solidFill>
                  <a:srgbClr val="D6DDE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2AAC9-1398-2C80-C0F8-45EDF792B2BA}"/>
              </a:ext>
            </a:extLst>
          </p:cNvPr>
          <p:cNvSpPr/>
          <p:nvPr/>
        </p:nvSpPr>
        <p:spPr>
          <a:xfrm>
            <a:off x="6292962" y="4237932"/>
            <a:ext cx="4675803" cy="960892"/>
          </a:xfrm>
          <a:prstGeom prst="rect">
            <a:avLst/>
          </a:prstGeom>
          <a:gradFill>
            <a:gsLst>
              <a:gs pos="0">
                <a:srgbClr val="E7D5EA"/>
              </a:gs>
              <a:gs pos="0">
                <a:srgbClr val="D6DDE5"/>
              </a:gs>
              <a:gs pos="0">
                <a:srgbClr val="E7D5EA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ECC6C3-A023-B89A-A9A6-438854238F6B}"/>
              </a:ext>
            </a:extLst>
          </p:cNvPr>
          <p:cNvSpPr/>
          <p:nvPr/>
        </p:nvSpPr>
        <p:spPr>
          <a:xfrm>
            <a:off x="2361929" y="4237932"/>
            <a:ext cx="3862444" cy="960892"/>
          </a:xfrm>
          <a:prstGeom prst="rect">
            <a:avLst/>
          </a:prstGeom>
          <a:solidFill>
            <a:srgbClr val="D6D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F43E80-E8E8-41D9-0996-EE856EB5D493}"/>
              </a:ext>
            </a:extLst>
          </p:cNvPr>
          <p:cNvSpPr txBox="1"/>
          <p:nvPr/>
        </p:nvSpPr>
        <p:spPr>
          <a:xfrm>
            <a:off x="451627" y="4241879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Main </a:t>
            </a:r>
            <a:r>
              <a:rPr lang="fr-FR" sz="1400" b="1" dirty="0" err="1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activities</a:t>
            </a:r>
            <a:endParaRPr lang="fr-FR" sz="1400" b="1" dirty="0">
              <a:solidFill>
                <a:srgbClr val="47474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11EBC1B-DF12-2D55-5EB4-39AAE072EFA6}"/>
              </a:ext>
            </a:extLst>
          </p:cNvPr>
          <p:cNvSpPr txBox="1"/>
          <p:nvPr/>
        </p:nvSpPr>
        <p:spPr>
          <a:xfrm>
            <a:off x="2326605" y="4262907"/>
            <a:ext cx="2100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Large </a:t>
            </a: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Language</a:t>
            </a: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Large data 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Deep </a:t>
            </a: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learning</a:t>
            </a:r>
            <a:b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(neural networks)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2580CC1-D1A6-ECAE-6B74-75855A738C01}"/>
              </a:ext>
            </a:extLst>
          </p:cNvPr>
          <p:cNvSpPr txBox="1"/>
          <p:nvPr/>
        </p:nvSpPr>
        <p:spPr>
          <a:xfrm>
            <a:off x="4358499" y="4262907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</a:t>
            </a: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trained</a:t>
            </a: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LLM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Smaller</a:t>
            </a: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data 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Adjusted</a:t>
            </a:r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weights</a:t>
            </a:r>
            <a:endParaRPr lang="fr-FR" sz="1200" dirty="0">
              <a:solidFill>
                <a:srgbClr val="006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C051A6C-CA52-582A-5A59-7888EE0536C5}"/>
              </a:ext>
            </a:extLst>
          </p:cNvPr>
          <p:cNvSpPr txBox="1"/>
          <p:nvPr/>
        </p:nvSpPr>
        <p:spPr>
          <a:xfrm>
            <a:off x="6292963" y="4262907"/>
            <a:ext cx="2106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Reinforced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Learning </a:t>
            </a:r>
            <a:b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Human 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Rules, 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safeguards</a:t>
            </a:r>
            <a:endParaRPr lang="fr-FR" sz="1200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80607C2-BA83-9AE9-407E-AFDCCD348B5E}"/>
              </a:ext>
            </a:extLst>
          </p:cNvPr>
          <p:cNvSpPr txBox="1"/>
          <p:nvPr/>
        </p:nvSpPr>
        <p:spPr>
          <a:xfrm>
            <a:off x="2082941" y="424610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fr-FR" sz="1600" dirty="0">
                <a:solidFill>
                  <a:srgbClr val="D6DDE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F90C45D-7B08-7040-6F7C-1E8A5B793AE4}"/>
              </a:ext>
            </a:extLst>
          </p:cNvPr>
          <p:cNvSpPr txBox="1"/>
          <p:nvPr/>
        </p:nvSpPr>
        <p:spPr>
          <a:xfrm>
            <a:off x="8415289" y="4262907"/>
            <a:ext cx="2593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business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business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favorite 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own</a:t>
            </a:r>
            <a:r>
              <a:rPr lang="fr-FR" sz="12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application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485F204-D362-49FC-7AA1-54CDF665D9B0}"/>
              </a:ext>
            </a:extLst>
          </p:cNvPr>
          <p:cNvSpPr txBox="1"/>
          <p:nvPr/>
        </p:nvSpPr>
        <p:spPr>
          <a:xfrm>
            <a:off x="511742" y="1607538"/>
            <a:ext cx="1518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to use </a:t>
            </a:r>
            <a:r>
              <a:rPr lang="fr-FR" sz="1400" b="1" dirty="0" err="1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endParaRPr lang="fr-FR" sz="1400" b="1" dirty="0">
              <a:solidFill>
                <a:srgbClr val="47474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498FBBB-CF80-A8B3-AE91-B4E36C6301C5}"/>
              </a:ext>
            </a:extLst>
          </p:cNvPr>
          <p:cNvSpPr txBox="1"/>
          <p:nvPr/>
        </p:nvSpPr>
        <p:spPr>
          <a:xfrm>
            <a:off x="2082942" y="161176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fr-FR" sz="1600" dirty="0">
                <a:solidFill>
                  <a:srgbClr val="D6DDE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.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4F8C31A-306E-E4E6-6FB7-AB12CEC09D48}"/>
              </a:ext>
            </a:extLst>
          </p:cNvPr>
          <p:cNvSpPr txBox="1"/>
          <p:nvPr/>
        </p:nvSpPr>
        <p:spPr>
          <a:xfrm>
            <a:off x="898866" y="2565478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Steps</a:t>
            </a:r>
            <a:endParaRPr lang="fr-FR" sz="1400" b="1" dirty="0">
              <a:solidFill>
                <a:srgbClr val="47474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D6950D0-B47F-B44F-93D3-7ABE4333B312}"/>
              </a:ext>
            </a:extLst>
          </p:cNvPr>
          <p:cNvSpPr txBox="1"/>
          <p:nvPr/>
        </p:nvSpPr>
        <p:spPr>
          <a:xfrm>
            <a:off x="2082940" y="256970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fr-FR" sz="1600" dirty="0">
                <a:solidFill>
                  <a:srgbClr val="D6DDE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.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18C7167-AE6D-F6BC-B696-94603C9132E2}"/>
              </a:ext>
            </a:extLst>
          </p:cNvPr>
          <p:cNvSpPr txBox="1"/>
          <p:nvPr/>
        </p:nvSpPr>
        <p:spPr>
          <a:xfrm>
            <a:off x="823532" y="3588736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Phases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A01007B-25D3-BB6B-85B5-18DCEA3B9BFD}"/>
              </a:ext>
            </a:extLst>
          </p:cNvPr>
          <p:cNvSpPr txBox="1"/>
          <p:nvPr/>
        </p:nvSpPr>
        <p:spPr>
          <a:xfrm>
            <a:off x="2082942" y="3592961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fr-FR" sz="1600" dirty="0">
                <a:solidFill>
                  <a:srgbClr val="D6DDE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.</a:t>
            </a:r>
          </a:p>
        </p:txBody>
      </p:sp>
      <p:pic>
        <p:nvPicPr>
          <p:cNvPr id="63" name="Picture 2" descr="Deep learning - Free electronics icons">
            <a:extLst>
              <a:ext uri="{FF2B5EF4-FFF2-40B4-BE49-F238E27FC236}">
                <a16:creationId xmlns:a16="http://schemas.microsoft.com/office/drawing/2014/main" id="{4FB2C8F9-7677-8112-E3B7-D4B4B5EA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25" y="1263439"/>
            <a:ext cx="382807" cy="38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Business value - Free commerce icons">
            <a:extLst>
              <a:ext uri="{FF2B5EF4-FFF2-40B4-BE49-F238E27FC236}">
                <a16:creationId xmlns:a16="http://schemas.microsoft.com/office/drawing/2014/main" id="{3447C9F9-C5D0-E1B1-348A-99D0977B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06" y="1251373"/>
            <a:ext cx="374463" cy="3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878C6F0-A682-0BA7-69A3-D6CC0D03DA59}"/>
              </a:ext>
            </a:extLst>
          </p:cNvPr>
          <p:cNvSpPr/>
          <p:nvPr/>
        </p:nvSpPr>
        <p:spPr>
          <a:xfrm>
            <a:off x="405373" y="1199474"/>
            <a:ext cx="11322510" cy="1161101"/>
          </a:xfrm>
          <a:prstGeom prst="roundRect">
            <a:avLst/>
          </a:prstGeom>
          <a:noFill/>
          <a:ln w="22225">
            <a:solidFill>
              <a:srgbClr val="47474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79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Image 1034">
            <a:extLst>
              <a:ext uri="{FF2B5EF4-FFF2-40B4-BE49-F238E27FC236}">
                <a16:creationId xmlns:a16="http://schemas.microsoft.com/office/drawing/2014/main" id="{81BD130D-D7E8-F0A4-D476-4792AEE2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40" y="2993991"/>
            <a:ext cx="533474" cy="457264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DE76FF7-79E3-6468-395A-DF530B6C4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131" y="2938105"/>
            <a:ext cx="428685" cy="447737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0895AA-0A6C-EC02-53A9-8CEBECDFE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493" y="3357322"/>
            <a:ext cx="466790" cy="37152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419EF23-59D4-FE96-7DAC-AFCFC7BD9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350" y="3323167"/>
            <a:ext cx="390580" cy="40963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8C48E16C-21A9-C144-CE69-2A7EC502C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426" y="2948316"/>
            <a:ext cx="838317" cy="42868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79FD688-955E-71DB-E9EC-DB285CFDF2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373" y="5825769"/>
            <a:ext cx="579871" cy="4207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C7EB600-5B02-ABBE-BC72-F343EC1CB8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0893" y="3388085"/>
            <a:ext cx="693937" cy="306934"/>
          </a:xfrm>
          <a:prstGeom prst="rect">
            <a:avLst/>
          </a:prstGeom>
        </p:spPr>
      </p:pic>
      <p:pic>
        <p:nvPicPr>
          <p:cNvPr id="35" name="Picture 8" descr="Business value - Free commerce icons">
            <a:extLst>
              <a:ext uri="{FF2B5EF4-FFF2-40B4-BE49-F238E27FC236}">
                <a16:creationId xmlns:a16="http://schemas.microsoft.com/office/drawing/2014/main" id="{8B7B490D-A274-B891-C93B-3A22BA2F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515" y="4661697"/>
            <a:ext cx="374463" cy="3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hatbot Icon Images – Parcourir 72,992 le catalogue de ...">
            <a:extLst>
              <a:ext uri="{FF2B5EF4-FFF2-40B4-BE49-F238E27FC236}">
                <a16:creationId xmlns:a16="http://schemas.microsoft.com/office/drawing/2014/main" id="{DE0B6319-A827-690C-FFCB-4D268F89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58" y="4589699"/>
            <a:ext cx="675498" cy="5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68D66FD5-893E-2E65-DE66-5079A704E6AC}"/>
              </a:ext>
            </a:extLst>
          </p:cNvPr>
          <p:cNvSpPr/>
          <p:nvPr/>
        </p:nvSpPr>
        <p:spPr>
          <a:xfrm>
            <a:off x="7838979" y="2249346"/>
            <a:ext cx="1732102" cy="700841"/>
          </a:xfrm>
          <a:prstGeom prst="homePlate">
            <a:avLst/>
          </a:prstGeom>
          <a:solidFill>
            <a:srgbClr val="D6DD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Fine-</a:t>
            </a:r>
            <a:r>
              <a:rPr lang="fr-FR" sz="14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tuned</a:t>
            </a:r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9A52094-A14F-0ADC-6536-8BFDE0B98202}"/>
              </a:ext>
            </a:extLst>
          </p:cNvPr>
          <p:cNvSpPr/>
          <p:nvPr/>
        </p:nvSpPr>
        <p:spPr>
          <a:xfrm>
            <a:off x="6428740" y="2249346"/>
            <a:ext cx="1732102" cy="700841"/>
          </a:xfrm>
          <a:prstGeom prst="homePlate">
            <a:avLst/>
          </a:prstGeom>
          <a:solidFill>
            <a:srgbClr val="D6DD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Fine-tuning</a:t>
            </a:r>
          </a:p>
          <a:p>
            <a:pPr algn="ctr"/>
            <a:r>
              <a:rPr lang="fr-FR" sz="16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fr-FR" dirty="0">
              <a:solidFill>
                <a:srgbClr val="006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18EBBBC5-F77E-E9B2-8D3A-94E6709B252B}"/>
              </a:ext>
            </a:extLst>
          </p:cNvPr>
          <p:cNvSpPr/>
          <p:nvPr/>
        </p:nvSpPr>
        <p:spPr>
          <a:xfrm>
            <a:off x="5029387" y="2249346"/>
            <a:ext cx="1732102" cy="700841"/>
          </a:xfrm>
          <a:prstGeom prst="homePlate">
            <a:avLst/>
          </a:prstGeom>
          <a:solidFill>
            <a:srgbClr val="006D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Pre-</a:t>
            </a:r>
            <a:r>
              <a:rPr lang="fr-F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trained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B8CA4E77-8BB7-110C-5C14-FDFD6D6AB554}"/>
              </a:ext>
            </a:extLst>
          </p:cNvPr>
          <p:cNvSpPr/>
          <p:nvPr/>
        </p:nvSpPr>
        <p:spPr>
          <a:xfrm>
            <a:off x="3619148" y="2252788"/>
            <a:ext cx="1732102" cy="700841"/>
          </a:xfrm>
          <a:prstGeom prst="homePlate">
            <a:avLst/>
          </a:prstGeom>
          <a:solidFill>
            <a:srgbClr val="006D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Pre-training</a:t>
            </a:r>
            <a:r>
              <a:rPr lang="fr-F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8" y="365126"/>
            <a:ext cx="10729352" cy="626392"/>
          </a:xfrm>
        </p:spPr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are the value </a:t>
            </a:r>
            <a:r>
              <a:rPr lang="fr-FR" dirty="0" err="1"/>
              <a:t>chain</a:t>
            </a:r>
            <a:r>
              <a:rPr lang="fr-FR" dirty="0" err="1">
                <a:solidFill>
                  <a:srgbClr val="E6007E"/>
                </a:solidFill>
              </a:rPr>
              <a:t>s</a:t>
            </a:r>
            <a:r>
              <a:rPr lang="fr-FR" dirty="0"/>
              <a:t> of GAI?</a:t>
            </a:r>
            <a:endParaRPr lang="fr-FR" dirty="0">
              <a:solidFill>
                <a:srgbClr val="951B8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3519-F78B-450E-954D-4AAB37F15D0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0521DA41-28C9-4415-6C2D-99B95E2BABAE}"/>
              </a:ext>
            </a:extLst>
          </p:cNvPr>
          <p:cNvSpPr/>
          <p:nvPr/>
        </p:nvSpPr>
        <p:spPr>
          <a:xfrm>
            <a:off x="2204006" y="2252790"/>
            <a:ext cx="1732102" cy="700841"/>
          </a:xfrm>
          <a:prstGeom prst="homePlate">
            <a:avLst/>
          </a:prstGeom>
          <a:solidFill>
            <a:srgbClr val="006D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Infra-structure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334C3AA3-1AAE-4AF6-1645-7D34835082B6}"/>
              </a:ext>
            </a:extLst>
          </p:cNvPr>
          <p:cNvSpPr/>
          <p:nvPr/>
        </p:nvSpPr>
        <p:spPr>
          <a:xfrm>
            <a:off x="793767" y="2252790"/>
            <a:ext cx="1732102" cy="700841"/>
          </a:xfrm>
          <a:prstGeom prst="homePlate">
            <a:avLst/>
          </a:prstGeom>
          <a:solidFill>
            <a:srgbClr val="006D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Processors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6AC6CD-EA02-2EA5-0C23-936A17C4BEE8}"/>
              </a:ext>
            </a:extLst>
          </p:cNvPr>
          <p:cNvSpPr/>
          <p:nvPr/>
        </p:nvSpPr>
        <p:spPr>
          <a:xfrm>
            <a:off x="466847" y="4202513"/>
            <a:ext cx="4675803" cy="4414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D6DDE5"/>
              </a:gs>
              <a:gs pos="0">
                <a:srgbClr val="E7D5EA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E3AA002-6B01-3D8D-EF1B-F7416A34DC88}"/>
              </a:ext>
            </a:extLst>
          </p:cNvPr>
          <p:cNvSpPr txBox="1"/>
          <p:nvPr/>
        </p:nvSpPr>
        <p:spPr>
          <a:xfrm>
            <a:off x="710800" y="4261141"/>
            <a:ext cx="2797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INFERENCE VALUE CHAIN</a:t>
            </a:r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BAC41353-1E4E-9CBD-D420-D38CB241FB09}"/>
              </a:ext>
            </a:extLst>
          </p:cNvPr>
          <p:cNvSpPr/>
          <p:nvPr/>
        </p:nvSpPr>
        <p:spPr>
          <a:xfrm>
            <a:off x="6428740" y="5141682"/>
            <a:ext cx="1732102" cy="700841"/>
          </a:xfrm>
          <a:prstGeom prst="homePlate">
            <a:avLst/>
          </a:prstGeom>
          <a:gradFill>
            <a:gsLst>
              <a:gs pos="0">
                <a:srgbClr val="E7D5EA"/>
              </a:gs>
              <a:gs pos="0">
                <a:srgbClr val="D6DDE5"/>
              </a:gs>
              <a:gs pos="0">
                <a:srgbClr val="E7D5EA"/>
              </a:gs>
              <a:gs pos="100000">
                <a:schemeClr val="bg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6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fr-FR" sz="16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Business </a:t>
            </a:r>
          </a:p>
          <a:p>
            <a:pPr algn="ctr"/>
            <a:r>
              <a:rPr lang="fr-FR" sz="16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 Case</a:t>
            </a:r>
            <a:endParaRPr lang="fr-FR" sz="2000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3D677271-FA0B-A768-4B46-E6B0CC539ABA}"/>
              </a:ext>
            </a:extLst>
          </p:cNvPr>
          <p:cNvSpPr/>
          <p:nvPr/>
        </p:nvSpPr>
        <p:spPr>
          <a:xfrm>
            <a:off x="5029387" y="5141682"/>
            <a:ext cx="1732102" cy="700841"/>
          </a:xfrm>
          <a:prstGeom prst="homePlate">
            <a:avLst/>
          </a:prstGeom>
          <a:solidFill>
            <a:srgbClr val="E7D5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6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fr-FR" sz="16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fr-FR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DE6FCF5B-0FF0-7BBB-DEDC-EF4C09829C11}"/>
              </a:ext>
            </a:extLst>
          </p:cNvPr>
          <p:cNvSpPr/>
          <p:nvPr/>
        </p:nvSpPr>
        <p:spPr>
          <a:xfrm>
            <a:off x="3619148" y="5145124"/>
            <a:ext cx="1732102" cy="700841"/>
          </a:xfrm>
          <a:prstGeom prst="homePlate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Chatbot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(or Model)</a:t>
            </a:r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E1488A99-43A2-6999-1143-913FD3429AC0}"/>
              </a:ext>
            </a:extLst>
          </p:cNvPr>
          <p:cNvSpPr/>
          <p:nvPr/>
        </p:nvSpPr>
        <p:spPr>
          <a:xfrm>
            <a:off x="2204006" y="5145126"/>
            <a:ext cx="1732102" cy="700841"/>
          </a:xfrm>
          <a:prstGeom prst="homePlate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Infra-structure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Flèche : pentagone 32">
            <a:extLst>
              <a:ext uri="{FF2B5EF4-FFF2-40B4-BE49-F238E27FC236}">
                <a16:creationId xmlns:a16="http://schemas.microsoft.com/office/drawing/2014/main" id="{44DED49B-99E6-660E-0343-E5017EA6C064}"/>
              </a:ext>
            </a:extLst>
          </p:cNvPr>
          <p:cNvSpPr/>
          <p:nvPr/>
        </p:nvSpPr>
        <p:spPr>
          <a:xfrm>
            <a:off x="793767" y="5145126"/>
            <a:ext cx="1732102" cy="700841"/>
          </a:xfrm>
          <a:prstGeom prst="homePlate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Processors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0AF121C9-73ED-9556-8C86-490B648473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5301" y="3085065"/>
            <a:ext cx="569824" cy="264848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DF9CF6C-FDA6-A4DE-0565-F2836F4E54C0}"/>
              </a:ext>
            </a:extLst>
          </p:cNvPr>
          <p:cNvSpPr txBox="1"/>
          <p:nvPr/>
        </p:nvSpPr>
        <p:spPr>
          <a:xfrm>
            <a:off x="5357730" y="4622861"/>
            <a:ext cx="2321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 </a:t>
            </a:r>
            <a:r>
              <a:rPr lang="fr-FR" sz="1400" b="1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barriers</a:t>
            </a:r>
            <a:r>
              <a:rPr lang="fr-FR" sz="14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entry</a:t>
            </a:r>
            <a:endParaRPr lang="fr-FR" sz="1400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9DC4860D-3B57-28CE-87C6-40382C2A0E03}"/>
              </a:ext>
            </a:extLst>
          </p:cNvPr>
          <p:cNvSpPr txBox="1"/>
          <p:nvPr/>
        </p:nvSpPr>
        <p:spPr>
          <a:xfrm>
            <a:off x="767626" y="4902065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More </a:t>
            </a: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competition</a:t>
            </a:r>
            <a:endParaRPr lang="fr-FR" sz="1200" dirty="0">
              <a:solidFill>
                <a:srgbClr val="006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Accolade fermante 19">
            <a:extLst>
              <a:ext uri="{FF2B5EF4-FFF2-40B4-BE49-F238E27FC236}">
                <a16:creationId xmlns:a16="http://schemas.microsoft.com/office/drawing/2014/main" id="{854FF73B-22EC-6EE5-9E38-BC9EF313F4A2}"/>
              </a:ext>
            </a:extLst>
          </p:cNvPr>
          <p:cNvSpPr/>
          <p:nvPr/>
        </p:nvSpPr>
        <p:spPr>
          <a:xfrm rot="16200000" flipV="1">
            <a:off x="3470591" y="-749405"/>
            <a:ext cx="303750" cy="5612548"/>
          </a:xfrm>
          <a:prstGeom prst="rightBrace">
            <a:avLst>
              <a:gd name="adj1" fmla="val 8333"/>
              <a:gd name="adj2" fmla="val 50197"/>
            </a:avLst>
          </a:prstGeom>
          <a:ln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9E634F9-E146-30DE-3A3D-F9912633D4DA}"/>
              </a:ext>
            </a:extLst>
          </p:cNvPr>
          <p:cNvSpPr txBox="1"/>
          <p:nvPr/>
        </p:nvSpPr>
        <p:spPr>
          <a:xfrm>
            <a:off x="1922851" y="1603798"/>
            <a:ext cx="3222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 </a:t>
            </a:r>
            <a:r>
              <a:rPr lang="fr-FR" sz="1400" b="1" dirty="0" err="1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barriers</a:t>
            </a:r>
            <a:r>
              <a:rPr lang="fr-FR" sz="1400" b="1" dirty="0">
                <a:solidFill>
                  <a:srgbClr val="E600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entry - $$$$$</a:t>
            </a:r>
            <a:endParaRPr lang="fr-FR" sz="1400" dirty="0">
              <a:solidFill>
                <a:srgbClr val="E600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939D8EA-D9D6-A0C7-A1D3-C3583F4379E5}"/>
              </a:ext>
            </a:extLst>
          </p:cNvPr>
          <p:cNvSpPr txBox="1"/>
          <p:nvPr/>
        </p:nvSpPr>
        <p:spPr>
          <a:xfrm>
            <a:off x="9827352" y="2010893"/>
            <a:ext cx="2226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</a:t>
            </a:r>
            <a:r>
              <a:rPr lang="fr-FR" sz="1400" b="1" dirty="0" err="1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uncertainties</a:t>
            </a:r>
            <a:r>
              <a:rPr lang="fr-FR" sz="1400" b="1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technology</a:t>
            </a:r>
            <a:r>
              <a:rPr lang="fr-FR" sz="1400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fierce</a:t>
            </a:r>
            <a:r>
              <a:rPr lang="fr-FR" sz="1400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dirty="0" err="1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competition</a:t>
            </a:r>
            <a:r>
              <a:rPr lang="fr-FR" sz="1400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regulation</a:t>
            </a:r>
            <a:endParaRPr lang="fr-FR" sz="1400" dirty="0">
              <a:solidFill>
                <a:srgbClr val="7B777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64A23E-21BE-CF69-7D92-22BE7FFD150F}"/>
              </a:ext>
            </a:extLst>
          </p:cNvPr>
          <p:cNvSpPr/>
          <p:nvPr/>
        </p:nvSpPr>
        <p:spPr>
          <a:xfrm>
            <a:off x="466847" y="1051618"/>
            <a:ext cx="3838351" cy="424369"/>
          </a:xfrm>
          <a:prstGeom prst="rect">
            <a:avLst/>
          </a:prstGeom>
          <a:solidFill>
            <a:srgbClr val="D6D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AC87656-C2D8-3446-8B3A-C198BC67C821}"/>
              </a:ext>
            </a:extLst>
          </p:cNvPr>
          <p:cNvSpPr txBox="1"/>
          <p:nvPr/>
        </p:nvSpPr>
        <p:spPr>
          <a:xfrm>
            <a:off x="651289" y="1107140"/>
            <a:ext cx="2685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TRAINING VALUE CHAIN</a:t>
            </a:r>
            <a:endParaRPr lang="fr-FR" sz="1400" b="1" dirty="0">
              <a:solidFill>
                <a:srgbClr val="006D91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2EAE895-D387-D242-2D0F-6C2EC1716096}"/>
              </a:ext>
            </a:extLst>
          </p:cNvPr>
          <p:cNvSpPr txBox="1"/>
          <p:nvPr/>
        </p:nvSpPr>
        <p:spPr>
          <a:xfrm>
            <a:off x="724981" y="2015250"/>
            <a:ext cx="1639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Perf./</a:t>
            </a:r>
            <a:r>
              <a:rPr lang="fr-FR" sz="14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availability</a:t>
            </a:r>
            <a:endParaRPr lang="fr-FR" sz="1400" dirty="0">
              <a:solidFill>
                <a:srgbClr val="006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08DE2B0-77A0-999A-DA48-52EDE30995CD}"/>
              </a:ext>
            </a:extLst>
          </p:cNvPr>
          <p:cNvSpPr txBox="1"/>
          <p:nvPr/>
        </p:nvSpPr>
        <p:spPr>
          <a:xfrm>
            <a:off x="2309646" y="2015250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Computation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FB10C-F86A-5385-1614-987FC0EF1EDB}"/>
              </a:ext>
            </a:extLst>
          </p:cNvPr>
          <p:cNvSpPr txBox="1"/>
          <p:nvPr/>
        </p:nvSpPr>
        <p:spPr>
          <a:xfrm>
            <a:off x="5068398" y="2015250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Sharp experts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A320975-D335-4A7F-A6FA-CAD6E535585E}"/>
              </a:ext>
            </a:extLst>
          </p:cNvPr>
          <p:cNvSpPr txBox="1"/>
          <p:nvPr/>
        </p:nvSpPr>
        <p:spPr>
          <a:xfrm>
            <a:off x="3909849" y="201525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 issues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AEC5E75F-C015-6FF4-0949-8616AE037601}"/>
              </a:ext>
            </a:extLst>
          </p:cNvPr>
          <p:cNvCxnSpPr>
            <a:cxnSpLocks/>
          </p:cNvCxnSpPr>
          <p:nvPr/>
        </p:nvCxnSpPr>
        <p:spPr>
          <a:xfrm flipV="1">
            <a:off x="466847" y="4077496"/>
            <a:ext cx="11224410" cy="45944"/>
          </a:xfrm>
          <a:prstGeom prst="line">
            <a:avLst/>
          </a:prstGeom>
          <a:ln>
            <a:solidFill>
              <a:srgbClr val="7B77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ccolade fermante 44">
            <a:extLst>
              <a:ext uri="{FF2B5EF4-FFF2-40B4-BE49-F238E27FC236}">
                <a16:creationId xmlns:a16="http://schemas.microsoft.com/office/drawing/2014/main" id="{026CC9E3-0A59-4974-2435-2021AE935C73}"/>
              </a:ext>
            </a:extLst>
          </p:cNvPr>
          <p:cNvSpPr/>
          <p:nvPr/>
        </p:nvSpPr>
        <p:spPr>
          <a:xfrm rot="16200000" flipV="1">
            <a:off x="6488751" y="3427312"/>
            <a:ext cx="307776" cy="3226508"/>
          </a:xfrm>
          <a:prstGeom prst="rightBrace">
            <a:avLst>
              <a:gd name="adj1" fmla="val 8333"/>
              <a:gd name="adj2" fmla="val 50197"/>
            </a:avLst>
          </a:prstGeom>
          <a:ln>
            <a:solidFill>
              <a:srgbClr val="951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BA1C7A2-1C82-9196-790B-588840041E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61520" y="1678883"/>
            <a:ext cx="425131" cy="425131"/>
          </a:xfrm>
          <a:prstGeom prst="rect">
            <a:avLst/>
          </a:prstGeom>
        </p:spPr>
      </p:pic>
      <p:pic>
        <p:nvPicPr>
          <p:cNvPr id="27" name="Picture 2" descr="Deep learning - Free electronics icons">
            <a:extLst>
              <a:ext uri="{FF2B5EF4-FFF2-40B4-BE49-F238E27FC236}">
                <a16:creationId xmlns:a16="http://schemas.microsoft.com/office/drawing/2014/main" id="{B312E670-6F11-9446-0E95-182579A5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32" y="1669543"/>
            <a:ext cx="382807" cy="38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AFDF981-C8D4-A68B-D0DB-BD58998898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87434" y="5876389"/>
            <a:ext cx="367372" cy="362234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1A9804D8-F41A-9AA7-DA40-C66FD4A0CB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13866" y="5907653"/>
            <a:ext cx="818627" cy="23535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BF4211B-365E-31D1-BFC2-44FFB04A81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57730" y="3765041"/>
            <a:ext cx="780393" cy="32789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0060DFC4-6E81-D9B1-A337-CAC9F37D4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786" y="3263111"/>
            <a:ext cx="428685" cy="44773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0A49BCA-8E02-6C55-7B4F-895A71251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436" y="3338941"/>
            <a:ext cx="428685" cy="44773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EBE0E845-A20F-1DB3-6FC6-0DAE9BBB5D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9036" y="3446892"/>
            <a:ext cx="495369" cy="533474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58D7137E-5C7C-92DE-EF44-B1784FD57A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30315" y="2953599"/>
            <a:ext cx="800212" cy="28579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9F9C2A1A-E2D0-A5EF-1C48-31D4A0D6EA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40176" y="3353374"/>
            <a:ext cx="280697" cy="37942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E31DA2A6-290A-5F60-5A9C-9D1FD320804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88658" y="3238351"/>
            <a:ext cx="800212" cy="209579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5B30AA63-45DF-465F-A27C-7073185A083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09160" y="5853354"/>
            <a:ext cx="809738" cy="571580"/>
          </a:xfrm>
          <a:prstGeom prst="rect">
            <a:avLst/>
          </a:prstGeom>
        </p:spPr>
      </p:pic>
      <p:pic>
        <p:nvPicPr>
          <p:cNvPr id="1030" name="Image 1029">
            <a:extLst>
              <a:ext uri="{FF2B5EF4-FFF2-40B4-BE49-F238E27FC236}">
                <a16:creationId xmlns:a16="http://schemas.microsoft.com/office/drawing/2014/main" id="{673826EC-DC5C-019F-D9A0-202C1BECAC1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52172" y="5753004"/>
            <a:ext cx="523948" cy="504895"/>
          </a:xfrm>
          <a:prstGeom prst="rect">
            <a:avLst/>
          </a:prstGeom>
        </p:spPr>
      </p:pic>
      <p:pic>
        <p:nvPicPr>
          <p:cNvPr id="1033" name="Image 1032">
            <a:extLst>
              <a:ext uri="{FF2B5EF4-FFF2-40B4-BE49-F238E27FC236}">
                <a16:creationId xmlns:a16="http://schemas.microsoft.com/office/drawing/2014/main" id="{F416E133-56EE-8C4B-1AC1-3AC10D8B4F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3668" y="3413861"/>
            <a:ext cx="438211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0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8DED5BC4-8C4A-B3B0-966F-9E19FFB7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855" y="1488508"/>
            <a:ext cx="559418" cy="644449"/>
          </a:xfrm>
          <a:prstGeom prst="rect">
            <a:avLst/>
          </a:prstGeom>
        </p:spPr>
      </p:pic>
      <p:pic>
        <p:nvPicPr>
          <p:cNvPr id="1045" name="Image 1044">
            <a:extLst>
              <a:ext uri="{FF2B5EF4-FFF2-40B4-BE49-F238E27FC236}">
                <a16:creationId xmlns:a16="http://schemas.microsoft.com/office/drawing/2014/main" id="{D9F7453D-92CA-3E59-8047-5A2595EDC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103" y="5753004"/>
            <a:ext cx="523948" cy="504895"/>
          </a:xfrm>
          <a:prstGeom prst="rect">
            <a:avLst/>
          </a:prstGeom>
        </p:spPr>
      </p:pic>
      <p:pic>
        <p:nvPicPr>
          <p:cNvPr id="1044" name="Image 1043">
            <a:extLst>
              <a:ext uri="{FF2B5EF4-FFF2-40B4-BE49-F238E27FC236}">
                <a16:creationId xmlns:a16="http://schemas.microsoft.com/office/drawing/2014/main" id="{9679063E-24F0-44B8-4945-862FEAC1C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160" y="5853354"/>
            <a:ext cx="809738" cy="571580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E41E5C32-8B39-4360-5A67-D7D0EC2BE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131" y="2938105"/>
            <a:ext cx="428685" cy="4477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B37E7F-A1E8-473A-F624-CCEB5151BF05}"/>
              </a:ext>
            </a:extLst>
          </p:cNvPr>
          <p:cNvSpPr/>
          <p:nvPr/>
        </p:nvSpPr>
        <p:spPr>
          <a:xfrm>
            <a:off x="2520867" y="6248165"/>
            <a:ext cx="940973" cy="24470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3758AE85-A015-54D1-5BDD-60021A088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30" y="1488508"/>
            <a:ext cx="559418" cy="644449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A85A9D49-1A75-397A-62F6-8C689FB267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373" y="5825769"/>
            <a:ext cx="579871" cy="420791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ED9B3CF7-F33D-A44A-BD22-38D41B12E2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7434" y="5876389"/>
            <a:ext cx="367372" cy="36223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764A23E-21BE-CF69-7D92-22BE7FFD150F}"/>
              </a:ext>
            </a:extLst>
          </p:cNvPr>
          <p:cNvSpPr/>
          <p:nvPr/>
        </p:nvSpPr>
        <p:spPr>
          <a:xfrm>
            <a:off x="466847" y="1051618"/>
            <a:ext cx="3838351" cy="424369"/>
          </a:xfrm>
          <a:prstGeom prst="rect">
            <a:avLst/>
          </a:prstGeom>
          <a:solidFill>
            <a:srgbClr val="D6D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B1C5F318-0CF1-915A-A54F-632BDF9DDF83}"/>
              </a:ext>
            </a:extLst>
          </p:cNvPr>
          <p:cNvSpPr/>
          <p:nvPr/>
        </p:nvSpPr>
        <p:spPr>
          <a:xfrm>
            <a:off x="4705503" y="1077077"/>
            <a:ext cx="3226804" cy="111189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E6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B7D3F06-09B0-381E-3403-D134FC8DC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2482" y="1109339"/>
            <a:ext cx="880869" cy="68255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41D9D12-3AC8-F909-2118-C6592E1DA472}"/>
              </a:ext>
            </a:extLst>
          </p:cNvPr>
          <p:cNvSpPr/>
          <p:nvPr/>
        </p:nvSpPr>
        <p:spPr>
          <a:xfrm>
            <a:off x="6792478" y="1622987"/>
            <a:ext cx="957071" cy="19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AA88D76F-6790-647C-87BE-E0DFB52C93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0707" y="1100305"/>
            <a:ext cx="880869" cy="682558"/>
          </a:xfrm>
          <a:prstGeom prst="rect">
            <a:avLst/>
          </a:prstGeom>
        </p:spPr>
      </p:pic>
      <p:pic>
        <p:nvPicPr>
          <p:cNvPr id="35" name="Picture 8" descr="Business value - Free commerce icons">
            <a:extLst>
              <a:ext uri="{FF2B5EF4-FFF2-40B4-BE49-F238E27FC236}">
                <a16:creationId xmlns:a16="http://schemas.microsoft.com/office/drawing/2014/main" id="{8B7B490D-A274-B891-C93B-3A22BA2F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515" y="4661697"/>
            <a:ext cx="374463" cy="3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hatbot Icon Images – Parcourir 72,992 le catalogue de ...">
            <a:extLst>
              <a:ext uri="{FF2B5EF4-FFF2-40B4-BE49-F238E27FC236}">
                <a16:creationId xmlns:a16="http://schemas.microsoft.com/office/drawing/2014/main" id="{DE0B6319-A827-690C-FFCB-4D268F89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58" y="4589699"/>
            <a:ext cx="675498" cy="5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68D66FD5-893E-2E65-DE66-5079A704E6AC}"/>
              </a:ext>
            </a:extLst>
          </p:cNvPr>
          <p:cNvSpPr/>
          <p:nvPr/>
        </p:nvSpPr>
        <p:spPr>
          <a:xfrm>
            <a:off x="7838979" y="2249346"/>
            <a:ext cx="1732102" cy="700841"/>
          </a:xfrm>
          <a:prstGeom prst="homePlate">
            <a:avLst/>
          </a:prstGeom>
          <a:solidFill>
            <a:srgbClr val="D6DD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Fine-</a:t>
            </a:r>
            <a:r>
              <a:rPr lang="fr-FR" sz="14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tuned</a:t>
            </a:r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9A52094-A14F-0ADC-6536-8BFDE0B98202}"/>
              </a:ext>
            </a:extLst>
          </p:cNvPr>
          <p:cNvSpPr/>
          <p:nvPr/>
        </p:nvSpPr>
        <p:spPr>
          <a:xfrm>
            <a:off x="6428740" y="2249346"/>
            <a:ext cx="1732102" cy="700841"/>
          </a:xfrm>
          <a:prstGeom prst="homePlate">
            <a:avLst/>
          </a:prstGeom>
          <a:solidFill>
            <a:srgbClr val="D6DD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Fine-tuning</a:t>
            </a:r>
          </a:p>
          <a:p>
            <a:pPr algn="ctr"/>
            <a:r>
              <a:rPr lang="fr-FR" sz="16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fr-FR" dirty="0">
              <a:solidFill>
                <a:srgbClr val="006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18EBBBC5-F77E-E9B2-8D3A-94E6709B252B}"/>
              </a:ext>
            </a:extLst>
          </p:cNvPr>
          <p:cNvSpPr/>
          <p:nvPr/>
        </p:nvSpPr>
        <p:spPr>
          <a:xfrm>
            <a:off x="5029387" y="2249346"/>
            <a:ext cx="1732102" cy="700841"/>
          </a:xfrm>
          <a:prstGeom prst="homePlate">
            <a:avLst/>
          </a:prstGeom>
          <a:solidFill>
            <a:srgbClr val="006D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Pre-</a:t>
            </a:r>
            <a:r>
              <a:rPr lang="fr-F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trained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B8CA4E77-8BB7-110C-5C14-FDFD6D6AB554}"/>
              </a:ext>
            </a:extLst>
          </p:cNvPr>
          <p:cNvSpPr/>
          <p:nvPr/>
        </p:nvSpPr>
        <p:spPr>
          <a:xfrm>
            <a:off x="3619148" y="2252788"/>
            <a:ext cx="1732102" cy="700841"/>
          </a:xfrm>
          <a:prstGeom prst="homePlate">
            <a:avLst/>
          </a:prstGeom>
          <a:solidFill>
            <a:srgbClr val="006D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Pre-training</a:t>
            </a:r>
            <a:r>
              <a:rPr lang="fr-F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8" y="365126"/>
            <a:ext cx="10729352" cy="626392"/>
          </a:xfrm>
        </p:spPr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are the value </a:t>
            </a:r>
            <a:r>
              <a:rPr lang="fr-FR" dirty="0" err="1"/>
              <a:t>chain</a:t>
            </a:r>
            <a:r>
              <a:rPr lang="fr-FR" dirty="0" err="1">
                <a:solidFill>
                  <a:srgbClr val="E6007E"/>
                </a:solidFill>
              </a:rPr>
              <a:t>s</a:t>
            </a:r>
            <a:r>
              <a:rPr lang="fr-FR" dirty="0"/>
              <a:t> of GAI? </a:t>
            </a:r>
            <a:r>
              <a:rPr lang="fr-FR" dirty="0" err="1">
                <a:solidFill>
                  <a:srgbClr val="951B81"/>
                </a:solidFill>
              </a:rPr>
              <a:t>Where</a:t>
            </a:r>
            <a:r>
              <a:rPr lang="fr-FR" dirty="0">
                <a:solidFill>
                  <a:srgbClr val="951B81"/>
                </a:solidFill>
              </a:rPr>
              <a:t> to position?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3519-F78B-450E-954D-4AAB37F15D0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0521DA41-28C9-4415-6C2D-99B95E2BABAE}"/>
              </a:ext>
            </a:extLst>
          </p:cNvPr>
          <p:cNvSpPr/>
          <p:nvPr/>
        </p:nvSpPr>
        <p:spPr>
          <a:xfrm>
            <a:off x="2204006" y="2252790"/>
            <a:ext cx="1732102" cy="700841"/>
          </a:xfrm>
          <a:prstGeom prst="homePlate">
            <a:avLst/>
          </a:prstGeom>
          <a:solidFill>
            <a:srgbClr val="006D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Infra-structure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334C3AA3-1AAE-4AF6-1645-7D34835082B6}"/>
              </a:ext>
            </a:extLst>
          </p:cNvPr>
          <p:cNvSpPr/>
          <p:nvPr/>
        </p:nvSpPr>
        <p:spPr>
          <a:xfrm>
            <a:off x="793767" y="2252790"/>
            <a:ext cx="1732102" cy="700841"/>
          </a:xfrm>
          <a:prstGeom prst="homePlate">
            <a:avLst/>
          </a:prstGeom>
          <a:solidFill>
            <a:srgbClr val="006D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Processors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6AC6CD-EA02-2EA5-0C23-936A17C4BEE8}"/>
              </a:ext>
            </a:extLst>
          </p:cNvPr>
          <p:cNvSpPr/>
          <p:nvPr/>
        </p:nvSpPr>
        <p:spPr>
          <a:xfrm>
            <a:off x="466847" y="4202513"/>
            <a:ext cx="4675803" cy="4414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D6DDE5"/>
              </a:gs>
              <a:gs pos="0">
                <a:srgbClr val="E7D5EA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E3AA002-6B01-3D8D-EF1B-F7416A34DC88}"/>
              </a:ext>
            </a:extLst>
          </p:cNvPr>
          <p:cNvSpPr txBox="1"/>
          <p:nvPr/>
        </p:nvSpPr>
        <p:spPr>
          <a:xfrm>
            <a:off x="710800" y="4261141"/>
            <a:ext cx="2797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INFERENCE VALUE CHAIN</a:t>
            </a:r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BAC41353-1E4E-9CBD-D420-D38CB241FB09}"/>
              </a:ext>
            </a:extLst>
          </p:cNvPr>
          <p:cNvSpPr/>
          <p:nvPr/>
        </p:nvSpPr>
        <p:spPr>
          <a:xfrm>
            <a:off x="6428740" y="5141682"/>
            <a:ext cx="1732102" cy="700841"/>
          </a:xfrm>
          <a:prstGeom prst="homePlate">
            <a:avLst/>
          </a:prstGeom>
          <a:gradFill>
            <a:gsLst>
              <a:gs pos="0">
                <a:srgbClr val="E7D5EA"/>
              </a:gs>
              <a:gs pos="0">
                <a:srgbClr val="D6DDE5"/>
              </a:gs>
              <a:gs pos="0">
                <a:srgbClr val="E7D5EA"/>
              </a:gs>
              <a:gs pos="100000">
                <a:schemeClr val="bg1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6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fr-FR" sz="16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Business </a:t>
            </a:r>
          </a:p>
          <a:p>
            <a:pPr algn="ctr"/>
            <a:r>
              <a:rPr lang="fr-FR" sz="16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 Case</a:t>
            </a:r>
            <a:endParaRPr lang="fr-FR" sz="2000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3D677271-FA0B-A768-4B46-E6B0CC539ABA}"/>
              </a:ext>
            </a:extLst>
          </p:cNvPr>
          <p:cNvSpPr/>
          <p:nvPr/>
        </p:nvSpPr>
        <p:spPr>
          <a:xfrm>
            <a:off x="5029387" y="5141682"/>
            <a:ext cx="1732102" cy="700841"/>
          </a:xfrm>
          <a:prstGeom prst="homePlate">
            <a:avLst/>
          </a:prstGeom>
          <a:solidFill>
            <a:srgbClr val="E7D5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FR" sz="16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fr-FR" sz="1600" dirty="0">
                <a:solidFill>
                  <a:srgbClr val="951B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fr-FR" dirty="0">
              <a:solidFill>
                <a:srgbClr val="951B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DE6FCF5B-0FF0-7BBB-DEDC-EF4C09829C11}"/>
              </a:ext>
            </a:extLst>
          </p:cNvPr>
          <p:cNvSpPr/>
          <p:nvPr/>
        </p:nvSpPr>
        <p:spPr>
          <a:xfrm>
            <a:off x="3619148" y="5145124"/>
            <a:ext cx="1732102" cy="700841"/>
          </a:xfrm>
          <a:prstGeom prst="homePlate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Chatbot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(or Model)</a:t>
            </a:r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E1488A99-43A2-6999-1143-913FD3429AC0}"/>
              </a:ext>
            </a:extLst>
          </p:cNvPr>
          <p:cNvSpPr/>
          <p:nvPr/>
        </p:nvSpPr>
        <p:spPr>
          <a:xfrm>
            <a:off x="2204006" y="5145126"/>
            <a:ext cx="1732102" cy="700841"/>
          </a:xfrm>
          <a:prstGeom prst="homePlate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Infra-structure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Flèche : pentagone 32">
            <a:extLst>
              <a:ext uri="{FF2B5EF4-FFF2-40B4-BE49-F238E27FC236}">
                <a16:creationId xmlns:a16="http://schemas.microsoft.com/office/drawing/2014/main" id="{44DED49B-99E6-660E-0343-E5017EA6C064}"/>
              </a:ext>
            </a:extLst>
          </p:cNvPr>
          <p:cNvSpPr/>
          <p:nvPr/>
        </p:nvSpPr>
        <p:spPr>
          <a:xfrm>
            <a:off x="793767" y="5145126"/>
            <a:ext cx="1732102" cy="700841"/>
          </a:xfrm>
          <a:prstGeom prst="homePlate">
            <a:avLst/>
          </a:prstGeom>
          <a:solidFill>
            <a:srgbClr val="951B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Processors</a:t>
            </a: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9DC4860D-3B57-28CE-87C6-40382C2A0E03}"/>
              </a:ext>
            </a:extLst>
          </p:cNvPr>
          <p:cNvSpPr txBox="1"/>
          <p:nvPr/>
        </p:nvSpPr>
        <p:spPr>
          <a:xfrm>
            <a:off x="767626" y="4902065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More </a:t>
            </a:r>
            <a:r>
              <a:rPr lang="fr-FR" sz="1200" dirty="0" err="1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competition</a:t>
            </a:r>
            <a:endParaRPr lang="fr-FR" sz="1200" dirty="0">
              <a:solidFill>
                <a:srgbClr val="006D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5" name="Image 1034">
            <a:extLst>
              <a:ext uri="{FF2B5EF4-FFF2-40B4-BE49-F238E27FC236}">
                <a16:creationId xmlns:a16="http://schemas.microsoft.com/office/drawing/2014/main" id="{7679F266-FF9E-F015-20FA-6DC883ED65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1996" y="1822027"/>
            <a:ext cx="1413645" cy="341760"/>
          </a:xfrm>
          <a:prstGeom prst="rect">
            <a:avLst/>
          </a:prstGeom>
        </p:spPr>
      </p:pic>
      <p:pic>
        <p:nvPicPr>
          <p:cNvPr id="1037" name="Image 1036">
            <a:extLst>
              <a:ext uri="{FF2B5EF4-FFF2-40B4-BE49-F238E27FC236}">
                <a16:creationId xmlns:a16="http://schemas.microsoft.com/office/drawing/2014/main" id="{303D3450-A727-BDCB-69CD-2655230E3E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1877" y="1571883"/>
            <a:ext cx="1219200" cy="337226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8AC87656-C2D8-3446-8B3A-C198BC67C821}"/>
              </a:ext>
            </a:extLst>
          </p:cNvPr>
          <p:cNvSpPr txBox="1"/>
          <p:nvPr/>
        </p:nvSpPr>
        <p:spPr>
          <a:xfrm>
            <a:off x="651289" y="1107140"/>
            <a:ext cx="2685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6D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TRAINING VALUE CHAIN</a:t>
            </a:r>
            <a:endParaRPr lang="fr-FR" sz="1400" b="1" dirty="0">
              <a:solidFill>
                <a:srgbClr val="006D91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AEC5E75F-C015-6FF4-0949-8616AE037601}"/>
              </a:ext>
            </a:extLst>
          </p:cNvPr>
          <p:cNvCxnSpPr>
            <a:cxnSpLocks/>
          </p:cNvCxnSpPr>
          <p:nvPr/>
        </p:nvCxnSpPr>
        <p:spPr>
          <a:xfrm flipV="1">
            <a:off x="466847" y="4077496"/>
            <a:ext cx="11224410" cy="45944"/>
          </a:xfrm>
          <a:prstGeom prst="line">
            <a:avLst/>
          </a:prstGeom>
          <a:ln>
            <a:solidFill>
              <a:srgbClr val="7B77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5BA1C7A2-1C82-9196-790B-588840041E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61520" y="1678883"/>
            <a:ext cx="425131" cy="425131"/>
          </a:xfrm>
          <a:prstGeom prst="rect">
            <a:avLst/>
          </a:prstGeom>
        </p:spPr>
      </p:pic>
      <p:pic>
        <p:nvPicPr>
          <p:cNvPr id="27" name="Picture 2" descr="Deep learning - Free electronics icons">
            <a:extLst>
              <a:ext uri="{FF2B5EF4-FFF2-40B4-BE49-F238E27FC236}">
                <a16:creationId xmlns:a16="http://schemas.microsoft.com/office/drawing/2014/main" id="{B312E670-6F11-9446-0E95-182579A5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32" y="1669543"/>
            <a:ext cx="382807" cy="38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313F829-167D-109D-A6C3-71DC8BBA54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32162" y="1590329"/>
            <a:ext cx="514422" cy="47631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8E7921AA-CCA9-862F-82DD-5BD5B9E89D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89373" y="4458718"/>
            <a:ext cx="568792" cy="675744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838F46A-9FA5-8AC5-C491-0D3636017D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1617" y="4464058"/>
            <a:ext cx="880869" cy="682558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339FC37E-451B-859D-E5F0-34A11EE2AF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2111" y="4433457"/>
            <a:ext cx="537616" cy="708447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DF7B23D3-7F92-A532-2F2B-41F27A5BC5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76" y="1157572"/>
            <a:ext cx="737776" cy="73777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6E8C57-C72E-C51B-88A4-EE24CC858FDC}"/>
              </a:ext>
            </a:extLst>
          </p:cNvPr>
          <p:cNvSpPr txBox="1"/>
          <p:nvPr/>
        </p:nvSpPr>
        <p:spPr>
          <a:xfrm>
            <a:off x="2939842" y="1836443"/>
            <a:ext cx="75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Falcon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6B4AC9-4D95-8A9C-02A1-DB6791D86D64}"/>
              </a:ext>
            </a:extLst>
          </p:cNvPr>
          <p:cNvSpPr/>
          <p:nvPr/>
        </p:nvSpPr>
        <p:spPr>
          <a:xfrm>
            <a:off x="800015" y="5836701"/>
            <a:ext cx="6515185" cy="40192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7E87975-B946-8250-E3EC-146117F0B78F}"/>
              </a:ext>
            </a:extLst>
          </p:cNvPr>
          <p:cNvSpPr/>
          <p:nvPr/>
        </p:nvSpPr>
        <p:spPr>
          <a:xfrm>
            <a:off x="4532460" y="4643937"/>
            <a:ext cx="496927" cy="4093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4751AC-8E85-593B-6CDD-EC91443097BB}"/>
              </a:ext>
            </a:extLst>
          </p:cNvPr>
          <p:cNvSpPr/>
          <p:nvPr/>
        </p:nvSpPr>
        <p:spPr>
          <a:xfrm>
            <a:off x="7742403" y="4620921"/>
            <a:ext cx="537616" cy="4323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7A5A1E-2C1B-01BB-F00C-354D129ED9A7}"/>
              </a:ext>
            </a:extLst>
          </p:cNvPr>
          <p:cNvSpPr/>
          <p:nvPr/>
        </p:nvSpPr>
        <p:spPr>
          <a:xfrm>
            <a:off x="4532460" y="4692427"/>
            <a:ext cx="514268" cy="409377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D6656C-78AD-F2A3-3D79-864BC3578453}"/>
              </a:ext>
            </a:extLst>
          </p:cNvPr>
          <p:cNvSpPr/>
          <p:nvPr/>
        </p:nvSpPr>
        <p:spPr>
          <a:xfrm>
            <a:off x="6232003" y="1656836"/>
            <a:ext cx="500614" cy="4251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54BE7A-C279-2237-B492-D62B00B0E26F}"/>
              </a:ext>
            </a:extLst>
          </p:cNvPr>
          <p:cNvSpPr/>
          <p:nvPr/>
        </p:nvSpPr>
        <p:spPr>
          <a:xfrm>
            <a:off x="8986122" y="1678608"/>
            <a:ext cx="500614" cy="4251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7CD877D1-FF81-4533-C937-9B4A5F2DF6C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21451" y="4480338"/>
            <a:ext cx="536713" cy="636456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3B050B9F-25FD-5195-6DBE-90C0A5AB4A95}"/>
              </a:ext>
            </a:extLst>
          </p:cNvPr>
          <p:cNvSpPr txBox="1"/>
          <p:nvPr/>
        </p:nvSpPr>
        <p:spPr>
          <a:xfrm>
            <a:off x="9813769" y="4935825"/>
            <a:ext cx="20810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</a:t>
            </a:r>
            <a:r>
              <a:rPr lang="fr-FR" sz="1400" b="1" dirty="0" err="1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uncertainties</a:t>
            </a:r>
            <a:r>
              <a:rPr lang="fr-FR" sz="1400" b="1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third</a:t>
            </a:r>
            <a:r>
              <a:rPr lang="fr-FR" sz="1400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party </a:t>
            </a:r>
            <a:r>
              <a:rPr lang="fr-FR" sz="1400" dirty="0" err="1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offers</a:t>
            </a:r>
            <a:r>
              <a:rPr lang="fr-FR" sz="1400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business </a:t>
            </a:r>
            <a:r>
              <a:rPr lang="fr-FR" sz="1400" dirty="0" err="1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models</a:t>
            </a:r>
            <a:r>
              <a:rPr lang="fr-FR" sz="1400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adoption 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7B777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industrialization</a:t>
            </a:r>
            <a:endParaRPr lang="fr-FR" sz="1400" dirty="0">
              <a:solidFill>
                <a:srgbClr val="7B777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8300DF0F-A8D7-5295-6395-4D835A40690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14676" y="1092742"/>
            <a:ext cx="646844" cy="431229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47370F6E-B483-2B9F-A8C3-17CC943B2DD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3240" y="2993991"/>
            <a:ext cx="533474" cy="457264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F581B775-2366-74F0-D026-329A08275A6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02493" y="3357322"/>
            <a:ext cx="466790" cy="371527"/>
          </a:xfrm>
          <a:prstGeom prst="rect">
            <a:avLst/>
          </a:prstGeom>
        </p:spPr>
      </p:pic>
      <p:pic>
        <p:nvPicPr>
          <p:cNvPr id="1026" name="Image 1025">
            <a:extLst>
              <a:ext uri="{FF2B5EF4-FFF2-40B4-BE49-F238E27FC236}">
                <a16:creationId xmlns:a16="http://schemas.microsoft.com/office/drawing/2014/main" id="{C6A24434-2778-DAE4-21B8-026929F605E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04350" y="3323167"/>
            <a:ext cx="390580" cy="409632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4C678682-6356-A4AD-32D4-1C2B5475277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24426" y="2948316"/>
            <a:ext cx="838317" cy="428685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2F987205-0048-E6B2-0368-065CCBF312C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40893" y="3388085"/>
            <a:ext cx="693937" cy="306934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29C10D1A-4096-C630-D1C2-2DB8F11A702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05301" y="3085065"/>
            <a:ext cx="569824" cy="264848"/>
          </a:xfrm>
          <a:prstGeom prst="rect">
            <a:avLst/>
          </a:prstGeom>
        </p:spPr>
      </p:pic>
      <p:pic>
        <p:nvPicPr>
          <p:cNvPr id="1030" name="Image 1029">
            <a:extLst>
              <a:ext uri="{FF2B5EF4-FFF2-40B4-BE49-F238E27FC236}">
                <a16:creationId xmlns:a16="http://schemas.microsoft.com/office/drawing/2014/main" id="{6B7C5FDC-2637-C25F-42EF-6712A21DAB5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57730" y="3765041"/>
            <a:ext cx="780393" cy="327896"/>
          </a:xfrm>
          <a:prstGeom prst="rect">
            <a:avLst/>
          </a:prstGeom>
        </p:spPr>
      </p:pic>
      <p:pic>
        <p:nvPicPr>
          <p:cNvPr id="1031" name="Image 1030">
            <a:extLst>
              <a:ext uri="{FF2B5EF4-FFF2-40B4-BE49-F238E27FC236}">
                <a16:creationId xmlns:a16="http://schemas.microsoft.com/office/drawing/2014/main" id="{B1AAED64-2E57-E2AF-4B0A-D8A54574B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4786" y="3263111"/>
            <a:ext cx="428685" cy="447737"/>
          </a:xfrm>
          <a:prstGeom prst="rect">
            <a:avLst/>
          </a:prstGeom>
        </p:spPr>
      </p:pic>
      <p:pic>
        <p:nvPicPr>
          <p:cNvPr id="1033" name="Image 1032">
            <a:extLst>
              <a:ext uri="{FF2B5EF4-FFF2-40B4-BE49-F238E27FC236}">
                <a16:creationId xmlns:a16="http://schemas.microsoft.com/office/drawing/2014/main" id="{114C8F5B-8565-CBF8-8A01-DFBFBA1F9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436" y="3338941"/>
            <a:ext cx="428685" cy="447737"/>
          </a:xfrm>
          <a:prstGeom prst="rect">
            <a:avLst/>
          </a:prstGeom>
        </p:spPr>
      </p:pic>
      <p:pic>
        <p:nvPicPr>
          <p:cNvPr id="1034" name="Image 1033">
            <a:extLst>
              <a:ext uri="{FF2B5EF4-FFF2-40B4-BE49-F238E27FC236}">
                <a16:creationId xmlns:a16="http://schemas.microsoft.com/office/drawing/2014/main" id="{602C3B78-69F3-F3E6-0E3F-23DED95C81B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19036" y="3446892"/>
            <a:ext cx="495369" cy="533474"/>
          </a:xfrm>
          <a:prstGeom prst="rect">
            <a:avLst/>
          </a:prstGeom>
        </p:spPr>
      </p:pic>
      <p:pic>
        <p:nvPicPr>
          <p:cNvPr id="1036" name="Image 1035">
            <a:extLst>
              <a:ext uri="{FF2B5EF4-FFF2-40B4-BE49-F238E27FC236}">
                <a16:creationId xmlns:a16="http://schemas.microsoft.com/office/drawing/2014/main" id="{B63C2A44-7B7F-791B-A43E-6AC78D637A4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30315" y="2953599"/>
            <a:ext cx="800212" cy="285790"/>
          </a:xfrm>
          <a:prstGeom prst="rect">
            <a:avLst/>
          </a:prstGeom>
        </p:spPr>
      </p:pic>
      <p:pic>
        <p:nvPicPr>
          <p:cNvPr id="1039" name="Image 1038">
            <a:extLst>
              <a:ext uri="{FF2B5EF4-FFF2-40B4-BE49-F238E27FC236}">
                <a16:creationId xmlns:a16="http://schemas.microsoft.com/office/drawing/2014/main" id="{B1B89B0A-DC30-3288-76F0-DB5700D7A25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40176" y="3353374"/>
            <a:ext cx="280697" cy="379425"/>
          </a:xfrm>
          <a:prstGeom prst="rect">
            <a:avLst/>
          </a:prstGeom>
        </p:spPr>
      </p:pic>
      <p:pic>
        <p:nvPicPr>
          <p:cNvPr id="1041" name="Image 1040">
            <a:extLst>
              <a:ext uri="{FF2B5EF4-FFF2-40B4-BE49-F238E27FC236}">
                <a16:creationId xmlns:a16="http://schemas.microsoft.com/office/drawing/2014/main" id="{3EC67A0C-D7F1-EDC8-36B5-454BE5587AF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88658" y="3238351"/>
            <a:ext cx="800212" cy="209579"/>
          </a:xfrm>
          <a:prstGeom prst="rect">
            <a:avLst/>
          </a:prstGeom>
        </p:spPr>
      </p:pic>
      <p:pic>
        <p:nvPicPr>
          <p:cNvPr id="1043" name="Image 1042">
            <a:extLst>
              <a:ext uri="{FF2B5EF4-FFF2-40B4-BE49-F238E27FC236}">
                <a16:creationId xmlns:a16="http://schemas.microsoft.com/office/drawing/2014/main" id="{7DB1B2B6-DEB1-A443-09A0-368138C5B58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3668" y="3413861"/>
            <a:ext cx="438211" cy="3524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ECB309-9423-C0C5-5C86-84005AD60839}"/>
              </a:ext>
            </a:extLst>
          </p:cNvPr>
          <p:cNvSpPr/>
          <p:nvPr/>
        </p:nvSpPr>
        <p:spPr>
          <a:xfrm>
            <a:off x="663264" y="3013392"/>
            <a:ext cx="6604400" cy="1024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BF1D19E2-B152-C81D-95C9-209603D47E4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990147" y="1051279"/>
            <a:ext cx="658602" cy="455329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74C38F-0693-A8E7-4FE7-DDE385EE2D1F}"/>
              </a:ext>
            </a:extLst>
          </p:cNvPr>
          <p:cNvCxnSpPr>
            <a:cxnSpLocks/>
          </p:cNvCxnSpPr>
          <p:nvPr/>
        </p:nvCxnSpPr>
        <p:spPr>
          <a:xfrm>
            <a:off x="6444092" y="1077077"/>
            <a:ext cx="0" cy="1111893"/>
          </a:xfrm>
          <a:prstGeom prst="line">
            <a:avLst/>
          </a:prstGeom>
          <a:ln w="25400">
            <a:solidFill>
              <a:srgbClr val="E600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26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1845C-10C0-48DC-690F-D4926023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48" y="365126"/>
            <a:ext cx="10729352" cy="626392"/>
          </a:xfrm>
        </p:spPr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are the GAI </a:t>
            </a:r>
            <a:r>
              <a:rPr lang="fr-FR" dirty="0" err="1"/>
              <a:t>opportunities</a:t>
            </a:r>
            <a:r>
              <a:rPr lang="fr-FR" dirty="0"/>
              <a:t> for the </a:t>
            </a:r>
            <a:r>
              <a:rPr lang="fr-FR" dirty="0" err="1"/>
              <a:t>telecom</a:t>
            </a:r>
            <a:r>
              <a:rPr lang="fr-FR" dirty="0"/>
              <a:t> </a:t>
            </a:r>
            <a:r>
              <a:rPr lang="fr-FR" dirty="0" err="1"/>
              <a:t>sector</a:t>
            </a:r>
            <a:r>
              <a:rPr lang="fr-FR" dirty="0"/>
              <a:t>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2EB18-2250-988D-872C-DD7580DF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Picx</a:t>
            </a:r>
            <a:r>
              <a:rPr lang="en-US" dirty="0"/>
              <a:t> helps you pick and peck ideas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11E99-AEB5-879C-AD57-D6E8A98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765" y="6330434"/>
            <a:ext cx="866775" cy="365124"/>
          </a:xfrm>
        </p:spPr>
        <p:txBody>
          <a:bodyPr/>
          <a:lstStyle/>
          <a:p>
            <a:fld id="{87653519-F78B-450E-954D-4AAB37F15D0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1F509EA-DB58-2224-7485-16332DFD9B8B}"/>
              </a:ext>
            </a:extLst>
          </p:cNvPr>
          <p:cNvSpPr/>
          <p:nvPr/>
        </p:nvSpPr>
        <p:spPr>
          <a:xfrm>
            <a:off x="3831777" y="1436912"/>
            <a:ext cx="4397831" cy="4408715"/>
          </a:xfrm>
          <a:prstGeom prst="ellipse">
            <a:avLst/>
          </a:prstGeom>
          <a:solidFill>
            <a:srgbClr val="E7D5EA"/>
          </a:solidFill>
          <a:ln w="22225"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ECA25A92-BF9D-9BB9-50DC-72B855AB8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63" y="1265912"/>
            <a:ext cx="3652095" cy="2195746"/>
          </a:xfrm>
        </p:spPr>
        <p:txBody>
          <a:bodyPr>
            <a:normAutofit/>
          </a:bodyPr>
          <a:lstStyle/>
          <a:p>
            <a:r>
              <a:rPr lang="fr-FR" sz="1400" dirty="0">
                <a:solidFill>
                  <a:srgbClr val="7B7774"/>
                </a:solidFill>
              </a:rPr>
              <a:t>GAI </a:t>
            </a:r>
            <a:r>
              <a:rPr lang="fr-FR" sz="1400" dirty="0" err="1">
                <a:solidFill>
                  <a:srgbClr val="7B7774"/>
                </a:solidFill>
              </a:rPr>
              <a:t>journey</a:t>
            </a:r>
            <a:r>
              <a:rPr lang="fr-FR" sz="1400" dirty="0">
                <a:solidFill>
                  <a:srgbClr val="7B7774"/>
                </a:solidFill>
              </a:rPr>
              <a:t>, </a:t>
            </a:r>
            <a:r>
              <a:rPr lang="fr-FR" sz="1400" dirty="0" err="1">
                <a:solidFill>
                  <a:srgbClr val="7B7774"/>
                </a:solidFill>
              </a:rPr>
              <a:t>strategy</a:t>
            </a:r>
            <a:r>
              <a:rPr lang="fr-FR" sz="1400" dirty="0">
                <a:solidFill>
                  <a:srgbClr val="7B7774"/>
                </a:solidFill>
              </a:rPr>
              <a:t>, </a:t>
            </a:r>
            <a:r>
              <a:rPr lang="fr-FR" sz="1400" dirty="0" err="1">
                <a:solidFill>
                  <a:srgbClr val="7B7774"/>
                </a:solidFill>
              </a:rPr>
              <a:t>governance</a:t>
            </a:r>
            <a:endParaRPr lang="fr-FR" sz="1400" dirty="0">
              <a:solidFill>
                <a:srgbClr val="7B7774"/>
              </a:solidFill>
            </a:endParaRPr>
          </a:p>
          <a:p>
            <a:r>
              <a:rPr lang="fr-FR" sz="1400" dirty="0">
                <a:solidFill>
                  <a:srgbClr val="7B7774"/>
                </a:solidFill>
              </a:rPr>
              <a:t>GAI use cases, </a:t>
            </a:r>
            <a:r>
              <a:rPr lang="fr-FR" sz="1400" dirty="0" err="1">
                <a:solidFill>
                  <a:srgbClr val="7B7774"/>
                </a:solidFill>
              </a:rPr>
              <a:t>projects</a:t>
            </a:r>
            <a:endParaRPr lang="fr-FR" sz="1400" dirty="0">
              <a:solidFill>
                <a:srgbClr val="7B7774"/>
              </a:solidFill>
            </a:endParaRPr>
          </a:p>
          <a:p>
            <a:r>
              <a:rPr lang="fr-FR" sz="1400" dirty="0">
                <a:solidFill>
                  <a:srgbClr val="7B7774"/>
                </a:solidFill>
              </a:rPr>
              <a:t>Data </a:t>
            </a:r>
            <a:r>
              <a:rPr lang="fr-FR" sz="1400" dirty="0" err="1">
                <a:solidFill>
                  <a:srgbClr val="7B7774"/>
                </a:solidFill>
              </a:rPr>
              <a:t>journey</a:t>
            </a:r>
            <a:r>
              <a:rPr lang="fr-FR" sz="1400" dirty="0">
                <a:solidFill>
                  <a:srgbClr val="7B7774"/>
                </a:solidFill>
              </a:rPr>
              <a:t>, Data </a:t>
            </a:r>
            <a:r>
              <a:rPr lang="fr-FR" sz="1400" dirty="0" err="1">
                <a:solidFill>
                  <a:srgbClr val="7B7774"/>
                </a:solidFill>
              </a:rPr>
              <a:t>quality</a:t>
            </a:r>
            <a:endParaRPr lang="fr-FR" sz="1400" dirty="0">
              <a:solidFill>
                <a:srgbClr val="7B7774"/>
              </a:solidFill>
            </a:endParaRPr>
          </a:p>
          <a:p>
            <a:r>
              <a:rPr lang="fr-FR" sz="1400" dirty="0">
                <a:solidFill>
                  <a:srgbClr val="7B7774"/>
                </a:solidFill>
              </a:rPr>
              <a:t>GAI &amp; </a:t>
            </a:r>
            <a:r>
              <a:rPr lang="fr-FR" sz="1400" dirty="0" err="1">
                <a:solidFill>
                  <a:srgbClr val="7B7774"/>
                </a:solidFill>
              </a:rPr>
              <a:t>Cybersecurity</a:t>
            </a:r>
            <a:endParaRPr lang="fr-FR" sz="1400" dirty="0">
              <a:solidFill>
                <a:srgbClr val="7B7774"/>
              </a:solidFill>
            </a:endParaRPr>
          </a:p>
          <a:p>
            <a:r>
              <a:rPr lang="fr-FR" sz="1400" dirty="0">
                <a:solidFill>
                  <a:srgbClr val="7B7774"/>
                </a:solidFill>
              </a:rPr>
              <a:t>Infrastructure &amp; Cloud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1515DA3-252C-0AC0-9E55-3D4C25CFD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332" y="3066906"/>
            <a:ext cx="581106" cy="571580"/>
          </a:xfrm>
          <a:prstGeom prst="rect">
            <a:avLst/>
          </a:prstGeom>
        </p:spPr>
      </p:pic>
      <p:sp>
        <p:nvSpPr>
          <p:cNvPr id="19" name="Espace réservé du contenu 1">
            <a:extLst>
              <a:ext uri="{FF2B5EF4-FFF2-40B4-BE49-F238E27FC236}">
                <a16:creationId xmlns:a16="http://schemas.microsoft.com/office/drawing/2014/main" id="{EBB1FFB9-D948-5100-CB55-12F563FF4E3E}"/>
              </a:ext>
            </a:extLst>
          </p:cNvPr>
          <p:cNvSpPr txBox="1">
            <a:spLocks/>
          </p:cNvSpPr>
          <p:nvPr/>
        </p:nvSpPr>
        <p:spPr>
          <a:xfrm>
            <a:off x="3972007" y="2196988"/>
            <a:ext cx="2008351" cy="9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fr-FR" sz="1600" dirty="0">
                <a:solidFill>
                  <a:srgbClr val="1D1D1B"/>
                </a:solidFill>
              </a:rPr>
              <a:t>Business</a:t>
            </a:r>
            <a:br>
              <a:rPr lang="fr-FR" sz="1600" dirty="0">
                <a:solidFill>
                  <a:srgbClr val="1D1D1B"/>
                </a:solidFill>
              </a:rPr>
            </a:br>
            <a:r>
              <a:rPr lang="fr-FR" sz="1600" dirty="0">
                <a:solidFill>
                  <a:srgbClr val="1D1D1B"/>
                </a:solidFill>
              </a:rPr>
              <a:t>Consulting Services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ABD608F-3343-7F06-1EE6-6202B4E9BB02}"/>
              </a:ext>
            </a:extLst>
          </p:cNvPr>
          <p:cNvCxnSpPr>
            <a:cxnSpLocks/>
          </p:cNvCxnSpPr>
          <p:nvPr/>
        </p:nvCxnSpPr>
        <p:spPr>
          <a:xfrm flipH="1">
            <a:off x="6030692" y="1306282"/>
            <a:ext cx="1" cy="4702632"/>
          </a:xfrm>
          <a:prstGeom prst="line">
            <a:avLst/>
          </a:prstGeom>
          <a:ln w="22225">
            <a:solidFill>
              <a:srgbClr val="951B8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4A917A9-04EF-08DF-9C87-DAAE88C22C32}"/>
              </a:ext>
            </a:extLst>
          </p:cNvPr>
          <p:cNvCxnSpPr>
            <a:cxnSpLocks/>
          </p:cNvCxnSpPr>
          <p:nvPr/>
        </p:nvCxnSpPr>
        <p:spPr>
          <a:xfrm>
            <a:off x="3690258" y="3679106"/>
            <a:ext cx="4669975" cy="0"/>
          </a:xfrm>
          <a:prstGeom prst="line">
            <a:avLst/>
          </a:prstGeom>
          <a:ln w="22225">
            <a:solidFill>
              <a:srgbClr val="951B8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A1A3FE3D-01B0-BED8-6445-ED8AB5B11AC8}"/>
              </a:ext>
            </a:extLst>
          </p:cNvPr>
          <p:cNvSpPr/>
          <p:nvPr/>
        </p:nvSpPr>
        <p:spPr>
          <a:xfrm>
            <a:off x="5399316" y="3037116"/>
            <a:ext cx="1284514" cy="1208314"/>
          </a:xfrm>
          <a:prstGeom prst="ellipse">
            <a:avLst/>
          </a:prstGeom>
          <a:solidFill>
            <a:srgbClr val="E7D5EA"/>
          </a:solidFill>
          <a:ln w="22225">
            <a:solidFill>
              <a:srgbClr val="951B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contenu 1">
            <a:extLst>
              <a:ext uri="{FF2B5EF4-FFF2-40B4-BE49-F238E27FC236}">
                <a16:creationId xmlns:a16="http://schemas.microsoft.com/office/drawing/2014/main" id="{4E1824C4-FD31-4385-0FA3-CF646A8062C5}"/>
              </a:ext>
            </a:extLst>
          </p:cNvPr>
          <p:cNvSpPr txBox="1">
            <a:spLocks/>
          </p:cNvSpPr>
          <p:nvPr/>
        </p:nvSpPr>
        <p:spPr>
          <a:xfrm>
            <a:off x="6087806" y="2196988"/>
            <a:ext cx="2008351" cy="9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600" dirty="0">
                <a:solidFill>
                  <a:srgbClr val="1D1D1B"/>
                </a:solidFill>
              </a:rPr>
              <a:t>Infrastructure </a:t>
            </a:r>
            <a:br>
              <a:rPr lang="fr-FR" sz="1600" dirty="0">
                <a:solidFill>
                  <a:srgbClr val="1D1D1B"/>
                </a:solidFill>
              </a:rPr>
            </a:br>
            <a:r>
              <a:rPr lang="fr-FR" sz="1600" dirty="0">
                <a:solidFill>
                  <a:srgbClr val="1D1D1B"/>
                </a:solidFill>
              </a:rPr>
              <a:t>&amp; Applications </a:t>
            </a:r>
            <a:br>
              <a:rPr lang="fr-FR" sz="1600" dirty="0">
                <a:solidFill>
                  <a:srgbClr val="1D1D1B"/>
                </a:solidFill>
              </a:rPr>
            </a:br>
            <a:r>
              <a:rPr lang="fr-FR" sz="1600" dirty="0">
                <a:solidFill>
                  <a:srgbClr val="1D1D1B"/>
                </a:solidFill>
              </a:rPr>
              <a:t>as a service</a:t>
            </a:r>
          </a:p>
        </p:txBody>
      </p:sp>
      <p:sp>
        <p:nvSpPr>
          <p:cNvPr id="32" name="Espace réservé du contenu 1">
            <a:extLst>
              <a:ext uri="{FF2B5EF4-FFF2-40B4-BE49-F238E27FC236}">
                <a16:creationId xmlns:a16="http://schemas.microsoft.com/office/drawing/2014/main" id="{975F315C-4312-626C-1873-E5F80272DF54}"/>
              </a:ext>
            </a:extLst>
          </p:cNvPr>
          <p:cNvSpPr txBox="1">
            <a:spLocks/>
          </p:cNvSpPr>
          <p:nvPr/>
        </p:nvSpPr>
        <p:spPr>
          <a:xfrm>
            <a:off x="6087806" y="4220495"/>
            <a:ext cx="2198915" cy="994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600" dirty="0" err="1">
                <a:solidFill>
                  <a:srgbClr val="1D1D1B"/>
                </a:solidFill>
              </a:rPr>
              <a:t>Employees</a:t>
            </a:r>
            <a:r>
              <a:rPr lang="fr-FR" sz="1600" dirty="0">
                <a:solidFill>
                  <a:srgbClr val="1D1D1B"/>
                </a:solidFill>
              </a:rPr>
              <a:t> </a:t>
            </a:r>
            <a:br>
              <a:rPr lang="fr-FR" sz="1600" dirty="0">
                <a:solidFill>
                  <a:srgbClr val="1D1D1B"/>
                </a:solidFill>
              </a:rPr>
            </a:br>
            <a:r>
              <a:rPr lang="fr-FR" sz="1600" dirty="0">
                <a:solidFill>
                  <a:srgbClr val="1D1D1B"/>
                </a:solidFill>
              </a:rPr>
              <a:t>and </a:t>
            </a:r>
            <a:r>
              <a:rPr lang="fr-FR" sz="1600" dirty="0" err="1">
                <a:solidFill>
                  <a:srgbClr val="1D1D1B"/>
                </a:solidFill>
              </a:rPr>
              <a:t>Functions</a:t>
            </a:r>
            <a:r>
              <a:rPr lang="fr-FR" sz="1600" dirty="0">
                <a:solidFill>
                  <a:srgbClr val="1D1D1B"/>
                </a:solidFill>
              </a:rPr>
              <a:t> </a:t>
            </a:r>
            <a:br>
              <a:rPr lang="fr-FR" sz="1600" dirty="0">
                <a:solidFill>
                  <a:srgbClr val="1D1D1B"/>
                </a:solidFill>
              </a:rPr>
            </a:br>
            <a:r>
              <a:rPr lang="fr-FR" sz="1600" dirty="0" err="1">
                <a:solidFill>
                  <a:srgbClr val="1D1D1B"/>
                </a:solidFill>
              </a:rPr>
              <a:t>Efficiency</a:t>
            </a:r>
            <a:endParaRPr lang="fr-FR" sz="1600" dirty="0">
              <a:solidFill>
                <a:srgbClr val="1D1D1B"/>
              </a:solidFill>
            </a:endParaRPr>
          </a:p>
        </p:txBody>
      </p:sp>
      <p:sp>
        <p:nvSpPr>
          <p:cNvPr id="34" name="Espace réservé du contenu 1">
            <a:extLst>
              <a:ext uri="{FF2B5EF4-FFF2-40B4-BE49-F238E27FC236}">
                <a16:creationId xmlns:a16="http://schemas.microsoft.com/office/drawing/2014/main" id="{0C4E6B16-E8BF-4F8D-B0EC-449B65616BB7}"/>
              </a:ext>
            </a:extLst>
          </p:cNvPr>
          <p:cNvSpPr txBox="1">
            <a:spLocks/>
          </p:cNvSpPr>
          <p:nvPr/>
        </p:nvSpPr>
        <p:spPr>
          <a:xfrm>
            <a:off x="3997873" y="4220495"/>
            <a:ext cx="2008351" cy="9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fr-FR" sz="1600" dirty="0" err="1">
                <a:solidFill>
                  <a:srgbClr val="1D1D1B"/>
                </a:solidFill>
              </a:rPr>
              <a:t>Enhanced</a:t>
            </a:r>
            <a:r>
              <a:rPr lang="fr-FR" sz="1600" dirty="0">
                <a:solidFill>
                  <a:srgbClr val="1D1D1B"/>
                </a:solidFill>
              </a:rPr>
              <a:t> </a:t>
            </a:r>
            <a:br>
              <a:rPr lang="fr-FR" sz="1600" dirty="0">
                <a:solidFill>
                  <a:srgbClr val="1D1D1B"/>
                </a:solidFill>
              </a:rPr>
            </a:br>
            <a:r>
              <a:rPr lang="fr-FR" sz="1600" dirty="0" err="1">
                <a:solidFill>
                  <a:srgbClr val="1D1D1B"/>
                </a:solidFill>
              </a:rPr>
              <a:t>Core</a:t>
            </a:r>
            <a:r>
              <a:rPr lang="fr-FR" sz="1600" dirty="0">
                <a:solidFill>
                  <a:srgbClr val="1D1D1B"/>
                </a:solidFill>
              </a:rPr>
              <a:t> Business </a:t>
            </a:r>
            <a:r>
              <a:rPr lang="fr-FR" sz="1600" dirty="0" err="1">
                <a:solidFill>
                  <a:srgbClr val="1D1D1B"/>
                </a:solidFill>
              </a:rPr>
              <a:t>Processes</a:t>
            </a:r>
            <a:r>
              <a:rPr lang="fr-FR" sz="1600" dirty="0">
                <a:solidFill>
                  <a:srgbClr val="1D1D1B"/>
                </a:solidFill>
              </a:rPr>
              <a:t> </a:t>
            </a:r>
          </a:p>
        </p:txBody>
      </p:sp>
      <p:sp>
        <p:nvSpPr>
          <p:cNvPr id="35" name="Espace réservé du contenu 1">
            <a:extLst>
              <a:ext uri="{FF2B5EF4-FFF2-40B4-BE49-F238E27FC236}">
                <a16:creationId xmlns:a16="http://schemas.microsoft.com/office/drawing/2014/main" id="{AB2E9824-985F-2B9D-D0A0-7C0DE7B2A5C6}"/>
              </a:ext>
            </a:extLst>
          </p:cNvPr>
          <p:cNvSpPr txBox="1">
            <a:spLocks/>
          </p:cNvSpPr>
          <p:nvPr/>
        </p:nvSpPr>
        <p:spPr>
          <a:xfrm>
            <a:off x="5431973" y="3095363"/>
            <a:ext cx="1284514" cy="131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br>
              <a:rPr lang="fr-FR" sz="800" dirty="0">
                <a:solidFill>
                  <a:srgbClr val="1D1D1B"/>
                </a:solidFill>
              </a:rPr>
            </a:br>
            <a:r>
              <a:rPr lang="fr-FR" sz="1600" dirty="0" err="1">
                <a:solidFill>
                  <a:srgbClr val="1D1D1B"/>
                </a:solidFill>
              </a:rPr>
              <a:t>Research</a:t>
            </a:r>
            <a:r>
              <a:rPr lang="fr-FR" sz="1600" dirty="0">
                <a:solidFill>
                  <a:srgbClr val="1D1D1B"/>
                </a:solidFill>
              </a:rPr>
              <a:t> </a:t>
            </a:r>
            <a:br>
              <a:rPr lang="fr-FR" sz="1600" dirty="0">
                <a:solidFill>
                  <a:srgbClr val="1D1D1B"/>
                </a:solidFill>
              </a:rPr>
            </a:br>
            <a:r>
              <a:rPr lang="fr-FR" sz="1600" dirty="0" err="1">
                <a:solidFill>
                  <a:srgbClr val="1D1D1B"/>
                </a:solidFill>
              </a:rPr>
              <a:t>lab</a:t>
            </a:r>
            <a:endParaRPr lang="fr-FR" sz="1600" dirty="0">
              <a:solidFill>
                <a:srgbClr val="1D1D1B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940F426-2978-3048-D678-F46A272313CF}"/>
              </a:ext>
            </a:extLst>
          </p:cNvPr>
          <p:cNvCxnSpPr>
            <a:cxnSpLocks/>
          </p:cNvCxnSpPr>
          <p:nvPr/>
        </p:nvCxnSpPr>
        <p:spPr>
          <a:xfrm>
            <a:off x="3091543" y="1698170"/>
            <a:ext cx="1197427" cy="756565"/>
          </a:xfrm>
          <a:prstGeom prst="line">
            <a:avLst/>
          </a:prstGeom>
          <a:ln>
            <a:solidFill>
              <a:srgbClr val="7B77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contenu 1">
            <a:extLst>
              <a:ext uri="{FF2B5EF4-FFF2-40B4-BE49-F238E27FC236}">
                <a16:creationId xmlns:a16="http://schemas.microsoft.com/office/drawing/2014/main" id="{DB1611D9-EA68-67AA-38F2-2E901409B0E7}"/>
              </a:ext>
            </a:extLst>
          </p:cNvPr>
          <p:cNvSpPr txBox="1">
            <a:spLocks/>
          </p:cNvSpPr>
          <p:nvPr/>
        </p:nvSpPr>
        <p:spPr>
          <a:xfrm>
            <a:off x="571564" y="4117082"/>
            <a:ext cx="2835664" cy="21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rgbClr val="7B7774"/>
                </a:solidFill>
              </a:rPr>
              <a:t>Customer Satisfaction </a:t>
            </a:r>
            <a:r>
              <a:rPr lang="fr-FR" sz="1400" dirty="0" err="1">
                <a:solidFill>
                  <a:srgbClr val="7B7774"/>
                </a:solidFill>
              </a:rPr>
              <a:t>Enhancement</a:t>
            </a:r>
            <a:endParaRPr lang="fr-FR" sz="1400" dirty="0">
              <a:solidFill>
                <a:srgbClr val="7B7774"/>
              </a:solidFill>
            </a:endParaRPr>
          </a:p>
          <a:p>
            <a:r>
              <a:rPr lang="fr-FR" sz="1400" dirty="0">
                <a:solidFill>
                  <a:srgbClr val="7B7774"/>
                </a:solidFill>
              </a:rPr>
              <a:t>Network Design &amp; Supervision </a:t>
            </a:r>
            <a:r>
              <a:rPr lang="fr-FR" sz="1400" dirty="0" err="1">
                <a:solidFill>
                  <a:srgbClr val="7B7774"/>
                </a:solidFill>
              </a:rPr>
              <a:t>Optimization</a:t>
            </a:r>
            <a:endParaRPr lang="fr-FR" sz="1400" dirty="0">
              <a:solidFill>
                <a:srgbClr val="7B7774"/>
              </a:solidFill>
            </a:endParaRPr>
          </a:p>
          <a:p>
            <a:r>
              <a:rPr lang="fr-FR" sz="1400" dirty="0" err="1">
                <a:solidFill>
                  <a:srgbClr val="7B7774"/>
                </a:solidFill>
              </a:rPr>
              <a:t>Cybersecurity</a:t>
            </a:r>
            <a:endParaRPr lang="fr-FR" sz="1400" dirty="0">
              <a:solidFill>
                <a:srgbClr val="7B7774"/>
              </a:solidFill>
            </a:endParaRPr>
          </a:p>
          <a:p>
            <a:r>
              <a:rPr lang="fr-FR" sz="1400" dirty="0">
                <a:solidFill>
                  <a:srgbClr val="7B7774"/>
                </a:solidFill>
              </a:rPr>
              <a:t>Software Engineering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7F1314A-64BD-928D-C90F-40CB355F02B9}"/>
              </a:ext>
            </a:extLst>
          </p:cNvPr>
          <p:cNvCxnSpPr>
            <a:cxnSpLocks/>
          </p:cNvCxnSpPr>
          <p:nvPr/>
        </p:nvCxnSpPr>
        <p:spPr>
          <a:xfrm flipV="1">
            <a:off x="3083344" y="4835976"/>
            <a:ext cx="1197427" cy="756565"/>
          </a:xfrm>
          <a:prstGeom prst="line">
            <a:avLst/>
          </a:prstGeom>
          <a:ln>
            <a:solidFill>
              <a:srgbClr val="7B77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1A3DB278-22B6-C044-192D-1965881389B7}"/>
              </a:ext>
            </a:extLst>
          </p:cNvPr>
          <p:cNvCxnSpPr>
            <a:cxnSpLocks/>
          </p:cNvCxnSpPr>
          <p:nvPr/>
        </p:nvCxnSpPr>
        <p:spPr>
          <a:xfrm flipH="1">
            <a:off x="7761512" y="1698170"/>
            <a:ext cx="1197427" cy="756565"/>
          </a:xfrm>
          <a:prstGeom prst="line">
            <a:avLst/>
          </a:prstGeom>
          <a:ln>
            <a:solidFill>
              <a:srgbClr val="7B77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C21C500-D25F-D4C3-AF2F-3916B456569B}"/>
              </a:ext>
            </a:extLst>
          </p:cNvPr>
          <p:cNvCxnSpPr>
            <a:cxnSpLocks/>
          </p:cNvCxnSpPr>
          <p:nvPr/>
        </p:nvCxnSpPr>
        <p:spPr>
          <a:xfrm flipH="1" flipV="1">
            <a:off x="7753313" y="4835976"/>
            <a:ext cx="1197427" cy="756565"/>
          </a:xfrm>
          <a:prstGeom prst="line">
            <a:avLst/>
          </a:prstGeom>
          <a:ln>
            <a:solidFill>
              <a:srgbClr val="7B77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du contenu 1">
            <a:extLst>
              <a:ext uri="{FF2B5EF4-FFF2-40B4-BE49-F238E27FC236}">
                <a16:creationId xmlns:a16="http://schemas.microsoft.com/office/drawing/2014/main" id="{27DB87F9-4B35-8273-92E9-1E572F0AA2CA}"/>
              </a:ext>
            </a:extLst>
          </p:cNvPr>
          <p:cNvSpPr txBox="1">
            <a:spLocks/>
          </p:cNvSpPr>
          <p:nvPr/>
        </p:nvSpPr>
        <p:spPr>
          <a:xfrm>
            <a:off x="8999852" y="1265912"/>
            <a:ext cx="3652095" cy="21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rgbClr val="7B7774"/>
                </a:solidFill>
              </a:rPr>
              <a:t>Data Science </a:t>
            </a:r>
            <a:r>
              <a:rPr lang="fr-FR" sz="1400" dirty="0" err="1">
                <a:solidFill>
                  <a:srgbClr val="7B7774"/>
                </a:solidFill>
              </a:rPr>
              <a:t>Frameworks</a:t>
            </a:r>
            <a:endParaRPr lang="fr-FR" sz="1400" dirty="0">
              <a:solidFill>
                <a:srgbClr val="7B7774"/>
              </a:solidFill>
            </a:endParaRPr>
          </a:p>
          <a:p>
            <a:r>
              <a:rPr lang="fr-FR" sz="1400" dirty="0">
                <a:solidFill>
                  <a:srgbClr val="7B7774"/>
                </a:solidFill>
              </a:rPr>
              <a:t>Data Analytics</a:t>
            </a:r>
          </a:p>
          <a:p>
            <a:r>
              <a:rPr lang="fr-FR" sz="1400" dirty="0">
                <a:solidFill>
                  <a:srgbClr val="7B7774"/>
                </a:solidFill>
              </a:rPr>
              <a:t>Data Storage</a:t>
            </a:r>
          </a:p>
          <a:p>
            <a:r>
              <a:rPr lang="fr-FR" sz="1400" dirty="0" err="1">
                <a:solidFill>
                  <a:srgbClr val="7B7774"/>
                </a:solidFill>
              </a:rPr>
              <a:t>Computing</a:t>
            </a:r>
            <a:r>
              <a:rPr lang="fr-FR" sz="1400" dirty="0">
                <a:solidFill>
                  <a:srgbClr val="7B7774"/>
                </a:solidFill>
              </a:rPr>
              <a:t> </a:t>
            </a:r>
            <a:r>
              <a:rPr lang="fr-FR" sz="1400" dirty="0" err="1">
                <a:solidFill>
                  <a:srgbClr val="7B7774"/>
                </a:solidFill>
              </a:rPr>
              <a:t>capabilities</a:t>
            </a:r>
            <a:endParaRPr lang="fr-FR" sz="1400" dirty="0">
              <a:solidFill>
                <a:srgbClr val="7B7774"/>
              </a:solidFill>
            </a:endParaRPr>
          </a:p>
          <a:p>
            <a:r>
              <a:rPr lang="fr-FR" sz="1400" dirty="0" err="1">
                <a:solidFill>
                  <a:srgbClr val="7B7774"/>
                </a:solidFill>
              </a:rPr>
              <a:t>Deployment</a:t>
            </a:r>
            <a:endParaRPr lang="fr-FR" sz="1400" dirty="0">
              <a:solidFill>
                <a:srgbClr val="7B7774"/>
              </a:solidFill>
            </a:endParaRPr>
          </a:p>
          <a:p>
            <a:r>
              <a:rPr lang="fr-FR" sz="1400" dirty="0" err="1">
                <a:solidFill>
                  <a:srgbClr val="7B7774"/>
                </a:solidFill>
              </a:rPr>
              <a:t>Regulatory</a:t>
            </a:r>
            <a:r>
              <a:rPr lang="fr-FR" sz="1400" dirty="0">
                <a:solidFill>
                  <a:srgbClr val="7B7774"/>
                </a:solidFill>
              </a:rPr>
              <a:t> compliance</a:t>
            </a:r>
          </a:p>
        </p:txBody>
      </p:sp>
      <p:sp>
        <p:nvSpPr>
          <p:cNvPr id="46" name="Espace réservé du contenu 1">
            <a:extLst>
              <a:ext uri="{FF2B5EF4-FFF2-40B4-BE49-F238E27FC236}">
                <a16:creationId xmlns:a16="http://schemas.microsoft.com/office/drawing/2014/main" id="{5A8F2709-5999-3F57-17E6-3720FFCF077E}"/>
              </a:ext>
            </a:extLst>
          </p:cNvPr>
          <p:cNvSpPr txBox="1">
            <a:spLocks/>
          </p:cNvSpPr>
          <p:nvPr/>
        </p:nvSpPr>
        <p:spPr>
          <a:xfrm>
            <a:off x="9031605" y="4117082"/>
            <a:ext cx="2944493" cy="21957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>
                <a:solidFill>
                  <a:srgbClr val="7B7774"/>
                </a:solidFill>
              </a:rPr>
              <a:t>Create</a:t>
            </a:r>
            <a:r>
              <a:rPr lang="fr-FR" sz="1400" dirty="0">
                <a:solidFill>
                  <a:srgbClr val="7B7774"/>
                </a:solidFill>
              </a:rPr>
              <a:t> first draft document</a:t>
            </a:r>
            <a:br>
              <a:rPr lang="fr-FR" sz="1400" dirty="0">
                <a:solidFill>
                  <a:srgbClr val="7B7774"/>
                </a:solidFill>
              </a:rPr>
            </a:br>
            <a:r>
              <a:rPr lang="fr-FR" sz="1400" dirty="0" err="1">
                <a:solidFill>
                  <a:srgbClr val="7B7774"/>
                </a:solidFill>
              </a:rPr>
              <a:t>Resume</a:t>
            </a:r>
            <a:r>
              <a:rPr lang="fr-FR" sz="1400" dirty="0">
                <a:solidFill>
                  <a:srgbClr val="7B7774"/>
                </a:solidFill>
              </a:rPr>
              <a:t> document</a:t>
            </a:r>
          </a:p>
          <a:p>
            <a:r>
              <a:rPr lang="fr-FR" sz="1400" dirty="0">
                <a:solidFill>
                  <a:srgbClr val="7B7774"/>
                </a:solidFill>
              </a:rPr>
              <a:t>Information </a:t>
            </a:r>
            <a:r>
              <a:rPr lang="fr-FR" sz="1400" dirty="0" err="1">
                <a:solidFill>
                  <a:srgbClr val="7B7774"/>
                </a:solidFill>
              </a:rPr>
              <a:t>Search</a:t>
            </a:r>
            <a:br>
              <a:rPr lang="fr-FR" sz="1400" dirty="0">
                <a:solidFill>
                  <a:srgbClr val="7B7774"/>
                </a:solidFill>
              </a:rPr>
            </a:br>
            <a:r>
              <a:rPr lang="fr-FR" sz="1400" dirty="0">
                <a:solidFill>
                  <a:srgbClr val="7B7774"/>
                </a:solidFill>
              </a:rPr>
              <a:t>Business Intelligence</a:t>
            </a:r>
          </a:p>
          <a:p>
            <a:r>
              <a:rPr lang="fr-FR" sz="1400" dirty="0">
                <a:solidFill>
                  <a:srgbClr val="7B7774"/>
                </a:solidFill>
              </a:rPr>
              <a:t>Marketing : </a:t>
            </a:r>
            <a:r>
              <a:rPr lang="fr-FR" sz="1400" dirty="0" err="1">
                <a:solidFill>
                  <a:srgbClr val="7B7774"/>
                </a:solidFill>
              </a:rPr>
              <a:t>personalized</a:t>
            </a:r>
            <a:r>
              <a:rPr lang="fr-FR" sz="1400" dirty="0">
                <a:solidFill>
                  <a:srgbClr val="7B7774"/>
                </a:solidFill>
              </a:rPr>
              <a:t> marketing, </a:t>
            </a:r>
            <a:r>
              <a:rPr lang="fr-FR" sz="1400" dirty="0" err="1">
                <a:solidFill>
                  <a:srgbClr val="7B7774"/>
                </a:solidFill>
              </a:rPr>
              <a:t>comm</a:t>
            </a:r>
            <a:r>
              <a:rPr lang="fr-FR" sz="1400" dirty="0">
                <a:solidFill>
                  <a:srgbClr val="7B7774"/>
                </a:solidFill>
              </a:rPr>
              <a:t> </a:t>
            </a:r>
            <a:r>
              <a:rPr lang="fr-FR" sz="1400" dirty="0" err="1">
                <a:solidFill>
                  <a:srgbClr val="7B7774"/>
                </a:solidFill>
              </a:rPr>
              <a:t>creation</a:t>
            </a:r>
            <a:endParaRPr lang="fr-FR" sz="1400" dirty="0">
              <a:solidFill>
                <a:srgbClr val="7B7774"/>
              </a:solidFill>
            </a:endParaRPr>
          </a:p>
          <a:p>
            <a:r>
              <a:rPr lang="fr-FR" sz="1400" dirty="0">
                <a:solidFill>
                  <a:srgbClr val="7B7774"/>
                </a:solidFill>
              </a:rPr>
              <a:t>HR : on-</a:t>
            </a:r>
            <a:r>
              <a:rPr lang="fr-FR" sz="1400" dirty="0" err="1">
                <a:solidFill>
                  <a:srgbClr val="7B7774"/>
                </a:solidFill>
              </a:rPr>
              <a:t>boarding</a:t>
            </a:r>
            <a:r>
              <a:rPr lang="fr-FR" sz="1400" dirty="0">
                <a:solidFill>
                  <a:srgbClr val="7B7774"/>
                </a:solidFill>
              </a:rPr>
              <a:t>, training</a:t>
            </a:r>
          </a:p>
          <a:p>
            <a:r>
              <a:rPr lang="fr-FR" sz="1400" dirty="0">
                <a:solidFill>
                  <a:srgbClr val="7B7774"/>
                </a:solidFill>
              </a:rPr>
              <a:t>E-learning &amp; Coaching</a:t>
            </a:r>
          </a:p>
        </p:txBody>
      </p:sp>
      <p:sp>
        <p:nvSpPr>
          <p:cNvPr id="47" name="Espace réservé du contenu 1">
            <a:extLst>
              <a:ext uri="{FF2B5EF4-FFF2-40B4-BE49-F238E27FC236}">
                <a16:creationId xmlns:a16="http://schemas.microsoft.com/office/drawing/2014/main" id="{DD9EC16C-CA96-EFDE-6CE4-E42908E8617B}"/>
              </a:ext>
            </a:extLst>
          </p:cNvPr>
          <p:cNvSpPr txBox="1">
            <a:spLocks/>
          </p:cNvSpPr>
          <p:nvPr/>
        </p:nvSpPr>
        <p:spPr>
          <a:xfrm>
            <a:off x="4946160" y="1049765"/>
            <a:ext cx="2283292" cy="31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err="1">
                <a:solidFill>
                  <a:srgbClr val="951B81"/>
                </a:solidFill>
              </a:rPr>
              <a:t>Selling</a:t>
            </a:r>
            <a:r>
              <a:rPr lang="fr-FR" sz="1400" dirty="0">
                <a:solidFill>
                  <a:srgbClr val="951B81"/>
                </a:solidFill>
              </a:rPr>
              <a:t> GAI </a:t>
            </a:r>
            <a:r>
              <a:rPr lang="fr-FR" sz="1400" dirty="0" err="1">
                <a:solidFill>
                  <a:srgbClr val="951B81"/>
                </a:solidFill>
              </a:rPr>
              <a:t>capabilities</a:t>
            </a:r>
            <a:endParaRPr lang="fr-FR" sz="1400" dirty="0">
              <a:solidFill>
                <a:srgbClr val="951B81"/>
              </a:solidFill>
            </a:endParaRPr>
          </a:p>
        </p:txBody>
      </p:sp>
      <p:sp>
        <p:nvSpPr>
          <p:cNvPr id="48" name="Espace réservé du contenu 1">
            <a:extLst>
              <a:ext uri="{FF2B5EF4-FFF2-40B4-BE49-F238E27FC236}">
                <a16:creationId xmlns:a16="http://schemas.microsoft.com/office/drawing/2014/main" id="{6813AFD2-55E8-348B-70C8-179297119070}"/>
              </a:ext>
            </a:extLst>
          </p:cNvPr>
          <p:cNvSpPr txBox="1">
            <a:spLocks/>
          </p:cNvSpPr>
          <p:nvPr/>
        </p:nvSpPr>
        <p:spPr>
          <a:xfrm>
            <a:off x="4621016" y="5884941"/>
            <a:ext cx="2862882" cy="402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err="1">
                <a:solidFill>
                  <a:srgbClr val="951B81"/>
                </a:solidFill>
              </a:rPr>
              <a:t>Experimenting</a:t>
            </a:r>
            <a:r>
              <a:rPr lang="fr-FR" sz="1400" dirty="0">
                <a:solidFill>
                  <a:srgbClr val="951B81"/>
                </a:solidFill>
              </a:rPr>
              <a:t> GAI use cases</a:t>
            </a:r>
          </a:p>
        </p:txBody>
      </p:sp>
      <p:sp>
        <p:nvSpPr>
          <p:cNvPr id="49" name="Espace réservé du contenu 1">
            <a:extLst>
              <a:ext uri="{FF2B5EF4-FFF2-40B4-BE49-F238E27FC236}">
                <a16:creationId xmlns:a16="http://schemas.microsoft.com/office/drawing/2014/main" id="{8B64750B-3026-95C2-198D-F9B295389284}"/>
              </a:ext>
            </a:extLst>
          </p:cNvPr>
          <p:cNvSpPr txBox="1">
            <a:spLocks/>
          </p:cNvSpPr>
          <p:nvPr/>
        </p:nvSpPr>
        <p:spPr>
          <a:xfrm>
            <a:off x="2970677" y="3396795"/>
            <a:ext cx="880932" cy="583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err="1">
                <a:solidFill>
                  <a:srgbClr val="951B81"/>
                </a:solidFill>
              </a:rPr>
              <a:t>Sector</a:t>
            </a:r>
            <a:br>
              <a:rPr lang="fr-FR" sz="1400" dirty="0">
                <a:solidFill>
                  <a:srgbClr val="951B81"/>
                </a:solidFill>
              </a:rPr>
            </a:br>
            <a:r>
              <a:rPr lang="fr-FR" sz="1400" dirty="0" err="1">
                <a:solidFill>
                  <a:srgbClr val="951B81"/>
                </a:solidFill>
              </a:rPr>
              <a:t>specific</a:t>
            </a:r>
            <a:endParaRPr lang="fr-FR" sz="1400" dirty="0">
              <a:solidFill>
                <a:srgbClr val="951B81"/>
              </a:solidFill>
            </a:endParaRPr>
          </a:p>
        </p:txBody>
      </p:sp>
      <p:sp>
        <p:nvSpPr>
          <p:cNvPr id="50" name="Espace réservé du contenu 1">
            <a:extLst>
              <a:ext uri="{FF2B5EF4-FFF2-40B4-BE49-F238E27FC236}">
                <a16:creationId xmlns:a16="http://schemas.microsoft.com/office/drawing/2014/main" id="{3798E40C-9113-D27F-8787-A3DF7EC275CA}"/>
              </a:ext>
            </a:extLst>
          </p:cNvPr>
          <p:cNvSpPr txBox="1">
            <a:spLocks/>
          </p:cNvSpPr>
          <p:nvPr/>
        </p:nvSpPr>
        <p:spPr>
          <a:xfrm>
            <a:off x="8251369" y="3417654"/>
            <a:ext cx="1368900" cy="583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rgbClr val="47474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rgbClr val="951B81"/>
                </a:solidFill>
              </a:rPr>
              <a:t>Common to all </a:t>
            </a:r>
            <a:r>
              <a:rPr lang="fr-FR" sz="1400" dirty="0" err="1">
                <a:solidFill>
                  <a:srgbClr val="951B81"/>
                </a:solidFill>
              </a:rPr>
              <a:t>sectors</a:t>
            </a:r>
            <a:endParaRPr lang="fr-FR" sz="1400" dirty="0">
              <a:solidFill>
                <a:srgbClr val="951B81"/>
              </a:solidFill>
            </a:endParaRPr>
          </a:p>
        </p:txBody>
      </p:sp>
      <p:pic>
        <p:nvPicPr>
          <p:cNvPr id="52" name="Picture 16" descr="Google cloud logo - Icônes Médias sociaux et logos">
            <a:extLst>
              <a:ext uri="{FF2B5EF4-FFF2-40B4-BE49-F238E27FC236}">
                <a16:creationId xmlns:a16="http://schemas.microsoft.com/office/drawing/2014/main" id="{B1F77B43-16AA-9030-5EF6-F6EC57CB9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78" y="2783620"/>
            <a:ext cx="590932" cy="5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0184A0D-819D-D1A5-EEE3-D15A9694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7" y="3045380"/>
            <a:ext cx="628738" cy="6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CD4668-F1BF-1C94-B5BD-BE170B02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84" y="3746392"/>
            <a:ext cx="684438" cy="2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79255D7-16C2-300A-9795-FD6EF44FE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391" y="3040024"/>
            <a:ext cx="581106" cy="57158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5DE12BF-08D5-A12E-253C-77E421564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783" y="3744478"/>
            <a:ext cx="298747" cy="29385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A0FF77B7-656C-765C-FA81-4A6A797D9B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940" y="3002018"/>
            <a:ext cx="636003" cy="17490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A54DFFC-D171-7D42-52CE-A34B936A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83" y="3268571"/>
            <a:ext cx="846092" cy="1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294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9400</TotalTime>
  <Words>2416</Words>
  <Application>Microsoft Office PowerPoint</Application>
  <PresentationFormat>Widescreen</PresentationFormat>
  <Paragraphs>489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Wingdings</vt:lpstr>
      <vt:lpstr>Thème Office</vt:lpstr>
      <vt:lpstr>GAI Initiatives in France  and Related EU Regulatory Policies</vt:lpstr>
      <vt:lpstr>Try and provide inspiration for your own AI journey / projects</vt:lpstr>
      <vt:lpstr>What characterizes Generative Artificial Intelligence?</vt:lpstr>
      <vt:lpstr>How to step into the new GAI playground?</vt:lpstr>
      <vt:lpstr>What the key principles of GAI technology?</vt:lpstr>
      <vt:lpstr>What the key principles of GAI technology? How to use it?</vt:lpstr>
      <vt:lpstr>What are the value chains of GAI?</vt:lpstr>
      <vt:lpstr>What are the value chains of GAI? Where to position?</vt:lpstr>
      <vt:lpstr>What are the GAI opportunities for the telecom sector?</vt:lpstr>
      <vt:lpstr>What are the ways to use a text-based GAI? </vt:lpstr>
      <vt:lpstr>Insights from French telcos – What kind of approach?</vt:lpstr>
      <vt:lpstr>Challenges and risks of AI systems</vt:lpstr>
      <vt:lpstr>Overview of the main EU regulations applicable to AI systems</vt:lpstr>
      <vt:lpstr>Overview of the main EU regulations applicable to AI systems</vt:lpstr>
      <vt:lpstr>AI Act: a risk-based approach</vt:lpstr>
      <vt:lpstr>IA Act: a risk-based approach</vt:lpstr>
      <vt:lpstr>IA Act: a risk-based approach</vt:lpstr>
      <vt:lpstr>A cross-functional, project-based approach</vt:lpstr>
      <vt:lpstr>AI project steps / GAI project open questions</vt:lpstr>
      <vt:lpstr>Thank you! Merci!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from SIPNOC</dc:title>
  <dc:creator>Patrick Bousso</dc:creator>
  <cp:lastModifiedBy>Marc Robins</cp:lastModifiedBy>
  <cp:revision>197</cp:revision>
  <dcterms:created xsi:type="dcterms:W3CDTF">2023-09-19T17:14:15Z</dcterms:created>
  <dcterms:modified xsi:type="dcterms:W3CDTF">2024-06-05T17:30:31Z</dcterms:modified>
</cp:coreProperties>
</file>